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80" r:id="rId2"/>
    <p:sldId id="289" r:id="rId3"/>
    <p:sldId id="288" r:id="rId4"/>
    <p:sldId id="287" r:id="rId5"/>
    <p:sldId id="286" r:id="rId6"/>
    <p:sldId id="295" r:id="rId7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003399"/>
    <a:srgbClr val="A6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761" autoAdjust="0"/>
  </p:normalViewPr>
  <p:slideViewPr>
    <p:cSldViewPr showGuides="1">
      <p:cViewPr varScale="1">
        <p:scale>
          <a:sx n="66" d="100"/>
          <a:sy n="66" d="100"/>
        </p:scale>
        <p:origin x="1392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058B30-0A78-4DFC-8581-8FFF851C794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821EE2D-5DE5-4406-B34B-DF35D99092A1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1. ochrona </a:t>
          </a:r>
          <a:r>
            <a:rPr lang="pl-PL" dirty="0" smtClean="0">
              <a:solidFill>
                <a:srgbClr val="FFFF00"/>
              </a:solidFill>
            </a:rPr>
            <a:t>i odbudowa naturalnych ekosystemów i bioróżnorodności środowiskowej</a:t>
          </a:r>
          <a:endParaRPr lang="pl-PL" dirty="0">
            <a:solidFill>
              <a:srgbClr val="FFFF00"/>
            </a:solidFill>
          </a:endParaRPr>
        </a:p>
      </dgm:t>
    </dgm:pt>
    <dgm:pt modelId="{CC856717-5608-474E-9DE3-1F69FE7A8C5F}" type="parTrans" cxnId="{C9D8C818-6FA5-4FAD-90DA-87A876691BDF}">
      <dgm:prSet/>
      <dgm:spPr/>
      <dgm:t>
        <a:bodyPr/>
        <a:lstStyle/>
        <a:p>
          <a:endParaRPr lang="pl-PL"/>
        </a:p>
      </dgm:t>
    </dgm:pt>
    <dgm:pt modelId="{7C9B548A-21B6-480F-8681-8061422EAB64}" type="sibTrans" cxnId="{C9D8C818-6FA5-4FAD-90DA-87A876691BDF}">
      <dgm:prSet/>
      <dgm:spPr/>
      <dgm:t>
        <a:bodyPr/>
        <a:lstStyle/>
        <a:p>
          <a:endParaRPr lang="pl-PL"/>
        </a:p>
      </dgm:t>
    </dgm:pt>
    <dgm:pt modelId="{8C7BFC0C-AD9D-4EA7-B045-BD328502BCEC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2. promowanie </a:t>
          </a:r>
          <a:r>
            <a:rPr lang="pl-PL" dirty="0" smtClean="0">
              <a:solidFill>
                <a:srgbClr val="FFFF00"/>
              </a:solidFill>
            </a:rPr>
            <a:t>i rozwijanie kultury i tradycji obszarów rybackich, w tym promowanie zawodu rybaka w lokalnej społeczności</a:t>
          </a:r>
          <a:endParaRPr lang="pl-PL" dirty="0">
            <a:solidFill>
              <a:srgbClr val="FFFF00"/>
            </a:solidFill>
          </a:endParaRPr>
        </a:p>
      </dgm:t>
    </dgm:pt>
    <dgm:pt modelId="{A0065693-34DB-4C1D-BD75-7B61C3BB67F0}" type="parTrans" cxnId="{B95F041C-B89C-45D8-9A2A-D2F23C1CB1E3}">
      <dgm:prSet/>
      <dgm:spPr/>
      <dgm:t>
        <a:bodyPr/>
        <a:lstStyle/>
        <a:p>
          <a:endParaRPr lang="pl-PL"/>
        </a:p>
      </dgm:t>
    </dgm:pt>
    <dgm:pt modelId="{C79718FA-3709-4E49-BF03-60145F6E3ED8}" type="sibTrans" cxnId="{B95F041C-B89C-45D8-9A2A-D2F23C1CB1E3}">
      <dgm:prSet/>
      <dgm:spPr/>
      <dgm:t>
        <a:bodyPr/>
        <a:lstStyle/>
        <a:p>
          <a:endParaRPr lang="pl-PL"/>
        </a:p>
      </dgm:t>
    </dgm:pt>
    <dgm:pt modelId="{25D178EC-2506-496C-80BD-89C32DE5A58F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3. podnoszenie </a:t>
          </a:r>
          <a:r>
            <a:rPr lang="pl-PL" dirty="0" smtClean="0">
              <a:solidFill>
                <a:srgbClr val="FFFF00"/>
              </a:solidFill>
            </a:rPr>
            <a:t>poziomu życia na obszarach rybackich</a:t>
          </a:r>
          <a:r>
            <a:rPr lang="pl-PL" dirty="0" smtClean="0"/>
            <a:t> </a:t>
          </a:r>
          <a:endParaRPr lang="pl-PL" dirty="0"/>
        </a:p>
      </dgm:t>
    </dgm:pt>
    <dgm:pt modelId="{83207113-ECD5-49AA-A7B8-0C600E5FB01C}" type="parTrans" cxnId="{6BE7C168-7583-4212-988E-2D57B131ECE0}">
      <dgm:prSet/>
      <dgm:spPr/>
      <dgm:t>
        <a:bodyPr/>
        <a:lstStyle/>
        <a:p>
          <a:endParaRPr lang="pl-PL"/>
        </a:p>
      </dgm:t>
    </dgm:pt>
    <dgm:pt modelId="{F2E41F3A-D7B9-452A-AB86-BE1FA19E22B5}" type="sibTrans" cxnId="{6BE7C168-7583-4212-988E-2D57B131ECE0}">
      <dgm:prSet/>
      <dgm:spPr/>
      <dgm:t>
        <a:bodyPr/>
        <a:lstStyle/>
        <a:p>
          <a:endParaRPr lang="pl-PL"/>
        </a:p>
      </dgm:t>
    </dgm:pt>
    <dgm:pt modelId="{E5DD9214-D494-451D-8E57-319B23DC89F1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4. rozwój </a:t>
          </a:r>
          <a:r>
            <a:rPr lang="pl-PL" dirty="0" smtClean="0">
              <a:solidFill>
                <a:srgbClr val="FFFF00"/>
              </a:solidFill>
            </a:rPr>
            <a:t>błękitnej i cyrkularnej gospodarki - wspieranie lokalnej przedsiębiorczości</a:t>
          </a:r>
          <a:endParaRPr lang="pl-PL" dirty="0">
            <a:solidFill>
              <a:srgbClr val="FFFF00"/>
            </a:solidFill>
          </a:endParaRPr>
        </a:p>
      </dgm:t>
    </dgm:pt>
    <dgm:pt modelId="{E8B176EE-7047-4E78-912F-7014CA0B60E9}" type="parTrans" cxnId="{0FD17738-01A3-4923-BA3D-4A97D9FFDD82}">
      <dgm:prSet/>
      <dgm:spPr/>
      <dgm:t>
        <a:bodyPr/>
        <a:lstStyle/>
        <a:p>
          <a:endParaRPr lang="pl-PL"/>
        </a:p>
      </dgm:t>
    </dgm:pt>
    <dgm:pt modelId="{67874A97-A2FC-44B8-8127-2E3EAC2940A3}" type="sibTrans" cxnId="{0FD17738-01A3-4923-BA3D-4A97D9FFDD82}">
      <dgm:prSet/>
      <dgm:spPr/>
      <dgm:t>
        <a:bodyPr/>
        <a:lstStyle/>
        <a:p>
          <a:endParaRPr lang="pl-PL"/>
        </a:p>
      </dgm:t>
    </dgm:pt>
    <dgm:pt modelId="{DF05AEA4-8617-4932-94CC-5698069002AF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5. współpraca </a:t>
          </a:r>
          <a:r>
            <a:rPr lang="pl-PL" dirty="0" smtClean="0">
              <a:solidFill>
                <a:srgbClr val="FFFF00"/>
              </a:solidFill>
            </a:rPr>
            <a:t>międzyterytorialna i międzynarodowa w zakresie wymiany wiedzy i doświadczeń</a:t>
          </a:r>
          <a:r>
            <a:rPr lang="pl-PL" dirty="0" smtClean="0"/>
            <a:t> </a:t>
          </a:r>
          <a:endParaRPr lang="pl-PL" dirty="0"/>
        </a:p>
      </dgm:t>
    </dgm:pt>
    <dgm:pt modelId="{7A134F73-EC10-466B-93B3-51567B20417E}" type="parTrans" cxnId="{B814D27B-7663-4802-A7F5-C3931461119E}">
      <dgm:prSet/>
      <dgm:spPr/>
      <dgm:t>
        <a:bodyPr/>
        <a:lstStyle/>
        <a:p>
          <a:endParaRPr lang="pl-PL"/>
        </a:p>
      </dgm:t>
    </dgm:pt>
    <dgm:pt modelId="{83D22420-D059-49BF-AF93-D5A2713BC9D4}" type="sibTrans" cxnId="{B814D27B-7663-4802-A7F5-C3931461119E}">
      <dgm:prSet/>
      <dgm:spPr/>
      <dgm:t>
        <a:bodyPr/>
        <a:lstStyle/>
        <a:p>
          <a:endParaRPr lang="pl-PL"/>
        </a:p>
      </dgm:t>
    </dgm:pt>
    <dgm:pt modelId="{DCCB7928-44A8-4BE2-892F-BBD3593DE70F}" type="pres">
      <dgm:prSet presAssocID="{8A058B30-0A78-4DFC-8581-8FFF851C794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E6DA366-634D-4597-A5A0-88F7D5201F83}" type="pres">
      <dgm:prSet presAssocID="{0821EE2D-5DE5-4406-B34B-DF35D99092A1}" presName="parentText" presStyleLbl="node1" presStyleIdx="0" presStyleCnt="5" custLinFactNeighborX="595" custLinFactNeighborY="-803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8C17A09-E711-4565-A605-534642D31990}" type="pres">
      <dgm:prSet presAssocID="{7C9B548A-21B6-480F-8681-8061422EAB64}" presName="spacer" presStyleCnt="0"/>
      <dgm:spPr/>
    </dgm:pt>
    <dgm:pt modelId="{8D331B75-F5A7-4BB4-AA5B-343492F189DF}" type="pres">
      <dgm:prSet presAssocID="{8C7BFC0C-AD9D-4EA7-B045-BD328502BCE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FB86EF0-23EB-4129-912C-B6B0D054432C}" type="pres">
      <dgm:prSet presAssocID="{C79718FA-3709-4E49-BF03-60145F6E3ED8}" presName="spacer" presStyleCnt="0"/>
      <dgm:spPr/>
    </dgm:pt>
    <dgm:pt modelId="{65DC4DA8-DA5C-45B2-8CCA-F42E960D4E75}" type="pres">
      <dgm:prSet presAssocID="{25D178EC-2506-496C-80BD-89C32DE5A58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A908BB6-5816-40C2-9D12-ED7828CD1DE6}" type="pres">
      <dgm:prSet presAssocID="{F2E41F3A-D7B9-452A-AB86-BE1FA19E22B5}" presName="spacer" presStyleCnt="0"/>
      <dgm:spPr/>
    </dgm:pt>
    <dgm:pt modelId="{1C70C12B-CAA7-4A77-977E-981B34087B84}" type="pres">
      <dgm:prSet presAssocID="{E5DD9214-D494-451D-8E57-319B23DC89F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A48A177-206A-43F9-A4CC-C5A70C6EA9F9}" type="pres">
      <dgm:prSet presAssocID="{67874A97-A2FC-44B8-8127-2E3EAC2940A3}" presName="spacer" presStyleCnt="0"/>
      <dgm:spPr/>
    </dgm:pt>
    <dgm:pt modelId="{D3531C22-A89A-4EDD-8091-ACFBD6ADBE87}" type="pres">
      <dgm:prSet presAssocID="{DF05AEA4-8617-4932-94CC-5698069002A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0BBF8D6-75A5-4DAC-841A-2D32953C9BBF}" type="presOf" srcId="{0821EE2D-5DE5-4406-B34B-DF35D99092A1}" destId="{4E6DA366-634D-4597-A5A0-88F7D5201F83}" srcOrd="0" destOrd="0" presId="urn:microsoft.com/office/officeart/2005/8/layout/vList2"/>
    <dgm:cxn modelId="{C9D8C818-6FA5-4FAD-90DA-87A876691BDF}" srcId="{8A058B30-0A78-4DFC-8581-8FFF851C7940}" destId="{0821EE2D-5DE5-4406-B34B-DF35D99092A1}" srcOrd="0" destOrd="0" parTransId="{CC856717-5608-474E-9DE3-1F69FE7A8C5F}" sibTransId="{7C9B548A-21B6-480F-8681-8061422EAB64}"/>
    <dgm:cxn modelId="{B814D27B-7663-4802-A7F5-C3931461119E}" srcId="{8A058B30-0A78-4DFC-8581-8FFF851C7940}" destId="{DF05AEA4-8617-4932-94CC-5698069002AF}" srcOrd="4" destOrd="0" parTransId="{7A134F73-EC10-466B-93B3-51567B20417E}" sibTransId="{83D22420-D059-49BF-AF93-D5A2713BC9D4}"/>
    <dgm:cxn modelId="{6BE7C168-7583-4212-988E-2D57B131ECE0}" srcId="{8A058B30-0A78-4DFC-8581-8FFF851C7940}" destId="{25D178EC-2506-496C-80BD-89C32DE5A58F}" srcOrd="2" destOrd="0" parTransId="{83207113-ECD5-49AA-A7B8-0C600E5FB01C}" sibTransId="{F2E41F3A-D7B9-452A-AB86-BE1FA19E22B5}"/>
    <dgm:cxn modelId="{EB8CD900-6CC7-4E19-9277-8BD28E89814D}" type="presOf" srcId="{8C7BFC0C-AD9D-4EA7-B045-BD328502BCEC}" destId="{8D331B75-F5A7-4BB4-AA5B-343492F189DF}" srcOrd="0" destOrd="0" presId="urn:microsoft.com/office/officeart/2005/8/layout/vList2"/>
    <dgm:cxn modelId="{D9B5006C-FABE-48EC-9FC1-DB456256272E}" type="presOf" srcId="{25D178EC-2506-496C-80BD-89C32DE5A58F}" destId="{65DC4DA8-DA5C-45B2-8CCA-F42E960D4E75}" srcOrd="0" destOrd="0" presId="urn:microsoft.com/office/officeart/2005/8/layout/vList2"/>
    <dgm:cxn modelId="{881FB9E9-7A75-4BFD-97D1-DC99F1B3E5F9}" type="presOf" srcId="{DF05AEA4-8617-4932-94CC-5698069002AF}" destId="{D3531C22-A89A-4EDD-8091-ACFBD6ADBE87}" srcOrd="0" destOrd="0" presId="urn:microsoft.com/office/officeart/2005/8/layout/vList2"/>
    <dgm:cxn modelId="{17D8B5E2-6219-46F4-AE60-0F73B7DB3971}" type="presOf" srcId="{8A058B30-0A78-4DFC-8581-8FFF851C7940}" destId="{DCCB7928-44A8-4BE2-892F-BBD3593DE70F}" srcOrd="0" destOrd="0" presId="urn:microsoft.com/office/officeart/2005/8/layout/vList2"/>
    <dgm:cxn modelId="{B95F041C-B89C-45D8-9A2A-D2F23C1CB1E3}" srcId="{8A058B30-0A78-4DFC-8581-8FFF851C7940}" destId="{8C7BFC0C-AD9D-4EA7-B045-BD328502BCEC}" srcOrd="1" destOrd="0" parTransId="{A0065693-34DB-4C1D-BD75-7B61C3BB67F0}" sibTransId="{C79718FA-3709-4E49-BF03-60145F6E3ED8}"/>
    <dgm:cxn modelId="{EDEAE0D6-57B2-4C92-B544-2E7AE9DA8B1E}" type="presOf" srcId="{E5DD9214-D494-451D-8E57-319B23DC89F1}" destId="{1C70C12B-CAA7-4A77-977E-981B34087B84}" srcOrd="0" destOrd="0" presId="urn:microsoft.com/office/officeart/2005/8/layout/vList2"/>
    <dgm:cxn modelId="{0FD17738-01A3-4923-BA3D-4A97D9FFDD82}" srcId="{8A058B30-0A78-4DFC-8581-8FFF851C7940}" destId="{E5DD9214-D494-451D-8E57-319B23DC89F1}" srcOrd="3" destOrd="0" parTransId="{E8B176EE-7047-4E78-912F-7014CA0B60E9}" sibTransId="{67874A97-A2FC-44B8-8127-2E3EAC2940A3}"/>
    <dgm:cxn modelId="{9EF1D9FF-BB35-4AA1-8E3D-0128C57A558D}" type="presParOf" srcId="{DCCB7928-44A8-4BE2-892F-BBD3593DE70F}" destId="{4E6DA366-634D-4597-A5A0-88F7D5201F83}" srcOrd="0" destOrd="0" presId="urn:microsoft.com/office/officeart/2005/8/layout/vList2"/>
    <dgm:cxn modelId="{81953BF4-8669-4E5D-B762-6A4C33848490}" type="presParOf" srcId="{DCCB7928-44A8-4BE2-892F-BBD3593DE70F}" destId="{78C17A09-E711-4565-A605-534642D31990}" srcOrd="1" destOrd="0" presId="urn:microsoft.com/office/officeart/2005/8/layout/vList2"/>
    <dgm:cxn modelId="{C4F1E8A0-97FD-400B-8BAF-1923F47A2BAF}" type="presParOf" srcId="{DCCB7928-44A8-4BE2-892F-BBD3593DE70F}" destId="{8D331B75-F5A7-4BB4-AA5B-343492F189DF}" srcOrd="2" destOrd="0" presId="urn:microsoft.com/office/officeart/2005/8/layout/vList2"/>
    <dgm:cxn modelId="{5EFC524F-086B-4E40-8A0B-E89E4E565863}" type="presParOf" srcId="{DCCB7928-44A8-4BE2-892F-BBD3593DE70F}" destId="{3FB86EF0-23EB-4129-912C-B6B0D054432C}" srcOrd="3" destOrd="0" presId="urn:microsoft.com/office/officeart/2005/8/layout/vList2"/>
    <dgm:cxn modelId="{0A5CBECE-873B-4AA5-911F-EC56D778F099}" type="presParOf" srcId="{DCCB7928-44A8-4BE2-892F-BBD3593DE70F}" destId="{65DC4DA8-DA5C-45B2-8CCA-F42E960D4E75}" srcOrd="4" destOrd="0" presId="urn:microsoft.com/office/officeart/2005/8/layout/vList2"/>
    <dgm:cxn modelId="{F4D1F3D5-3392-448A-9AF9-88ACA05471A4}" type="presParOf" srcId="{DCCB7928-44A8-4BE2-892F-BBD3593DE70F}" destId="{8A908BB6-5816-40C2-9D12-ED7828CD1DE6}" srcOrd="5" destOrd="0" presId="urn:microsoft.com/office/officeart/2005/8/layout/vList2"/>
    <dgm:cxn modelId="{D83FDFF8-B7C0-4EC8-8F82-F50C0DBEB456}" type="presParOf" srcId="{DCCB7928-44A8-4BE2-892F-BBD3593DE70F}" destId="{1C70C12B-CAA7-4A77-977E-981B34087B84}" srcOrd="6" destOrd="0" presId="urn:microsoft.com/office/officeart/2005/8/layout/vList2"/>
    <dgm:cxn modelId="{89473DCC-31AB-44A2-B8BC-DB6412F52E63}" type="presParOf" srcId="{DCCB7928-44A8-4BE2-892F-BBD3593DE70F}" destId="{CA48A177-206A-43F9-A4CC-C5A70C6EA9F9}" srcOrd="7" destOrd="0" presId="urn:microsoft.com/office/officeart/2005/8/layout/vList2"/>
    <dgm:cxn modelId="{7BC35241-1B03-4DD9-BDA4-EE8D53DBB00C}" type="presParOf" srcId="{DCCB7928-44A8-4BE2-892F-BBD3593DE70F}" destId="{D3531C22-A89A-4EDD-8091-ACFBD6ADBE8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CF7BEA-0EFE-4EE0-A098-069F723EA5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2E6852D-B6EE-4311-9AB3-D141989D4FD0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1. ograniczenie </a:t>
          </a:r>
          <a:r>
            <a:rPr lang="pl-PL" dirty="0" smtClean="0">
              <a:solidFill>
                <a:srgbClr val="FFFF00"/>
              </a:solidFill>
            </a:rPr>
            <a:t>zużycia energii, w tym montaż instalacji lub urządzeń racjonalizujących gospodarowanie energią lub wodą</a:t>
          </a:r>
          <a:endParaRPr lang="pl-PL" dirty="0">
            <a:solidFill>
              <a:srgbClr val="FFFF00"/>
            </a:solidFill>
          </a:endParaRPr>
        </a:p>
      </dgm:t>
    </dgm:pt>
    <dgm:pt modelId="{10FA451F-F49B-443F-96AD-CD225E844795}" type="parTrans" cxnId="{45DB3342-4BE0-46F6-A7A9-B8C033E4A7DF}">
      <dgm:prSet/>
      <dgm:spPr/>
      <dgm:t>
        <a:bodyPr/>
        <a:lstStyle/>
        <a:p>
          <a:endParaRPr lang="pl-PL"/>
        </a:p>
      </dgm:t>
    </dgm:pt>
    <dgm:pt modelId="{3D6FC3E4-5804-4816-ADF2-A4DF7B28A9E5}" type="sibTrans" cxnId="{45DB3342-4BE0-46F6-A7A9-B8C033E4A7DF}">
      <dgm:prSet/>
      <dgm:spPr/>
      <dgm:t>
        <a:bodyPr/>
        <a:lstStyle/>
        <a:p>
          <a:endParaRPr lang="pl-PL"/>
        </a:p>
      </dgm:t>
    </dgm:pt>
    <dgm:pt modelId="{9A7E82C9-E4F3-4CDD-8ACF-1FE37C4EC79D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2. inwestycje </a:t>
          </a:r>
          <a:r>
            <a:rPr lang="pl-PL" dirty="0" smtClean="0">
              <a:solidFill>
                <a:srgbClr val="FFFF00"/>
              </a:solidFill>
            </a:rPr>
            <a:t>przyczyniające się do zmniejszenia emisji CO</a:t>
          </a:r>
          <a:r>
            <a:rPr lang="pl-PL" baseline="-25000" dirty="0" smtClean="0">
              <a:solidFill>
                <a:srgbClr val="FFFF00"/>
              </a:solidFill>
            </a:rPr>
            <a:t>2</a:t>
          </a:r>
          <a:r>
            <a:rPr lang="pl-PL" dirty="0" smtClean="0">
              <a:solidFill>
                <a:srgbClr val="FFFF00"/>
              </a:solidFill>
            </a:rPr>
            <a:t>, z uwzględnieniem wymiany kotłów węglowych</a:t>
          </a:r>
          <a:endParaRPr lang="pl-PL" dirty="0">
            <a:solidFill>
              <a:srgbClr val="FFFF00"/>
            </a:solidFill>
          </a:endParaRPr>
        </a:p>
      </dgm:t>
    </dgm:pt>
    <dgm:pt modelId="{A5E36184-CDCB-4C6B-99CB-0B94733DCF19}" type="parTrans" cxnId="{7A31A00E-5492-4B26-9399-78EB07D8362B}">
      <dgm:prSet/>
      <dgm:spPr/>
      <dgm:t>
        <a:bodyPr/>
        <a:lstStyle/>
        <a:p>
          <a:endParaRPr lang="pl-PL"/>
        </a:p>
      </dgm:t>
    </dgm:pt>
    <dgm:pt modelId="{2913315C-4D7E-4AAB-83CE-8095F62565D1}" type="sibTrans" cxnId="{7A31A00E-5492-4B26-9399-78EB07D8362B}">
      <dgm:prSet/>
      <dgm:spPr/>
      <dgm:t>
        <a:bodyPr/>
        <a:lstStyle/>
        <a:p>
          <a:endParaRPr lang="pl-PL"/>
        </a:p>
      </dgm:t>
    </dgm:pt>
    <dgm:pt modelId="{B1C53398-2918-4183-A51C-80977A1ACFF9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3. działania </a:t>
          </a:r>
          <a:r>
            <a:rPr lang="pl-PL" dirty="0" smtClean="0">
              <a:solidFill>
                <a:srgbClr val="FFFF00"/>
              </a:solidFill>
            </a:rPr>
            <a:t>dotyczące produkcji (ew. magazynowania) energii ze źródeł odnawialnych, np. montaż instalacji fotowoltaicznych</a:t>
          </a:r>
          <a:endParaRPr lang="pl-PL" dirty="0">
            <a:solidFill>
              <a:srgbClr val="FFFF00"/>
            </a:solidFill>
          </a:endParaRPr>
        </a:p>
      </dgm:t>
    </dgm:pt>
    <dgm:pt modelId="{1DC2CD8A-7BAB-4EF3-89C7-01CDDCB9E729}" type="parTrans" cxnId="{DC09C8AF-039B-4F33-B0D3-DEDDDB9C25BB}">
      <dgm:prSet/>
      <dgm:spPr/>
      <dgm:t>
        <a:bodyPr/>
        <a:lstStyle/>
        <a:p>
          <a:endParaRPr lang="pl-PL"/>
        </a:p>
      </dgm:t>
    </dgm:pt>
    <dgm:pt modelId="{CC4BD2C7-A1E8-465D-BF90-7F61824B5104}" type="sibTrans" cxnId="{DC09C8AF-039B-4F33-B0D3-DEDDDB9C25BB}">
      <dgm:prSet/>
      <dgm:spPr/>
      <dgm:t>
        <a:bodyPr/>
        <a:lstStyle/>
        <a:p>
          <a:endParaRPr lang="pl-PL"/>
        </a:p>
      </dgm:t>
    </dgm:pt>
    <dgm:pt modelId="{ACA7A02E-53E9-497A-B04B-37035F626ED0}" type="pres">
      <dgm:prSet presAssocID="{3BCF7BEA-0EFE-4EE0-A098-069F723EA5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4278797-0D0B-4AFA-8D97-5B94E1F17324}" type="pres">
      <dgm:prSet presAssocID="{52E6852D-B6EE-4311-9AB3-D141989D4FD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C5DDADE-18BE-4174-9B9A-AA53CDF0D00A}" type="pres">
      <dgm:prSet presAssocID="{3D6FC3E4-5804-4816-ADF2-A4DF7B28A9E5}" presName="spacer" presStyleCnt="0"/>
      <dgm:spPr/>
    </dgm:pt>
    <dgm:pt modelId="{B8066BE2-F5D8-462E-A604-EDAA50121812}" type="pres">
      <dgm:prSet presAssocID="{9A7E82C9-E4F3-4CDD-8ACF-1FE37C4EC79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4BE8441-C09F-4135-B40C-2B3CE066455E}" type="pres">
      <dgm:prSet presAssocID="{2913315C-4D7E-4AAB-83CE-8095F62565D1}" presName="spacer" presStyleCnt="0"/>
      <dgm:spPr/>
    </dgm:pt>
    <dgm:pt modelId="{86588833-E3DC-4FEE-94D1-CDBBCB683FC7}" type="pres">
      <dgm:prSet presAssocID="{B1C53398-2918-4183-A51C-80977A1ACFF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C09C8AF-039B-4F33-B0D3-DEDDDB9C25BB}" srcId="{3BCF7BEA-0EFE-4EE0-A098-069F723EA58D}" destId="{B1C53398-2918-4183-A51C-80977A1ACFF9}" srcOrd="2" destOrd="0" parTransId="{1DC2CD8A-7BAB-4EF3-89C7-01CDDCB9E729}" sibTransId="{CC4BD2C7-A1E8-465D-BF90-7F61824B5104}"/>
    <dgm:cxn modelId="{7A31A00E-5492-4B26-9399-78EB07D8362B}" srcId="{3BCF7BEA-0EFE-4EE0-A098-069F723EA58D}" destId="{9A7E82C9-E4F3-4CDD-8ACF-1FE37C4EC79D}" srcOrd="1" destOrd="0" parTransId="{A5E36184-CDCB-4C6B-99CB-0B94733DCF19}" sibTransId="{2913315C-4D7E-4AAB-83CE-8095F62565D1}"/>
    <dgm:cxn modelId="{BBE86B51-32C5-4351-A0BF-C6E5FD0CBD67}" type="presOf" srcId="{52E6852D-B6EE-4311-9AB3-D141989D4FD0}" destId="{B4278797-0D0B-4AFA-8D97-5B94E1F17324}" srcOrd="0" destOrd="0" presId="urn:microsoft.com/office/officeart/2005/8/layout/vList2"/>
    <dgm:cxn modelId="{2B2E2E55-4D4B-43B4-9BAD-11457B248500}" type="presOf" srcId="{3BCF7BEA-0EFE-4EE0-A098-069F723EA58D}" destId="{ACA7A02E-53E9-497A-B04B-37035F626ED0}" srcOrd="0" destOrd="0" presId="urn:microsoft.com/office/officeart/2005/8/layout/vList2"/>
    <dgm:cxn modelId="{7A6833E0-2A59-4738-94E2-0991F6DD3F5C}" type="presOf" srcId="{B1C53398-2918-4183-A51C-80977A1ACFF9}" destId="{86588833-E3DC-4FEE-94D1-CDBBCB683FC7}" srcOrd="0" destOrd="0" presId="urn:microsoft.com/office/officeart/2005/8/layout/vList2"/>
    <dgm:cxn modelId="{45DB3342-4BE0-46F6-A7A9-B8C033E4A7DF}" srcId="{3BCF7BEA-0EFE-4EE0-A098-069F723EA58D}" destId="{52E6852D-B6EE-4311-9AB3-D141989D4FD0}" srcOrd="0" destOrd="0" parTransId="{10FA451F-F49B-443F-96AD-CD225E844795}" sibTransId="{3D6FC3E4-5804-4816-ADF2-A4DF7B28A9E5}"/>
    <dgm:cxn modelId="{C3F385C6-343D-4AB8-8D9D-440D87641417}" type="presOf" srcId="{9A7E82C9-E4F3-4CDD-8ACF-1FE37C4EC79D}" destId="{B8066BE2-F5D8-462E-A604-EDAA50121812}" srcOrd="0" destOrd="0" presId="urn:microsoft.com/office/officeart/2005/8/layout/vList2"/>
    <dgm:cxn modelId="{092A4717-45D2-46B3-8602-A2E288547351}" type="presParOf" srcId="{ACA7A02E-53E9-497A-B04B-37035F626ED0}" destId="{B4278797-0D0B-4AFA-8D97-5B94E1F17324}" srcOrd="0" destOrd="0" presId="urn:microsoft.com/office/officeart/2005/8/layout/vList2"/>
    <dgm:cxn modelId="{674892E0-3577-41DE-8A53-98A4CDA35C2B}" type="presParOf" srcId="{ACA7A02E-53E9-497A-B04B-37035F626ED0}" destId="{5C5DDADE-18BE-4174-9B9A-AA53CDF0D00A}" srcOrd="1" destOrd="0" presId="urn:microsoft.com/office/officeart/2005/8/layout/vList2"/>
    <dgm:cxn modelId="{99C42BDC-A39D-4AD0-9C36-47F3970B35C7}" type="presParOf" srcId="{ACA7A02E-53E9-497A-B04B-37035F626ED0}" destId="{B8066BE2-F5D8-462E-A604-EDAA50121812}" srcOrd="2" destOrd="0" presId="urn:microsoft.com/office/officeart/2005/8/layout/vList2"/>
    <dgm:cxn modelId="{8C774E97-0863-45CE-A918-1E43156F7BFB}" type="presParOf" srcId="{ACA7A02E-53E9-497A-B04B-37035F626ED0}" destId="{C4BE8441-C09F-4135-B40C-2B3CE066455E}" srcOrd="3" destOrd="0" presId="urn:microsoft.com/office/officeart/2005/8/layout/vList2"/>
    <dgm:cxn modelId="{7156DED4-E5F2-4A50-AE17-93ECF425E582}" type="presParOf" srcId="{ACA7A02E-53E9-497A-B04B-37035F626ED0}" destId="{86588833-E3DC-4FEE-94D1-CDBBCB683FC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1EDF2A-F143-4A75-AFAD-B6CF5F2A010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725BBFE-0026-4CA5-B7C4-084645C82C29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1. promowanie </a:t>
          </a:r>
          <a:r>
            <a:rPr lang="pl-PL" dirty="0" smtClean="0">
              <a:solidFill>
                <a:srgbClr val="FFFF00"/>
              </a:solidFill>
            </a:rPr>
            <a:t>historii lokalnej społeczności rybackiej i obszaru, np. budowa izb pamięci, wsparcie dla muzeów, budowa ścieżek edukacyjnych dot. roli sektora rybackiego, budowa ścieżek przyrodniczych</a:t>
          </a:r>
          <a:endParaRPr lang="pl-PL" dirty="0">
            <a:solidFill>
              <a:srgbClr val="FFFF00"/>
            </a:solidFill>
          </a:endParaRPr>
        </a:p>
      </dgm:t>
    </dgm:pt>
    <dgm:pt modelId="{30FFD759-788F-4123-8AC5-1DD92979436E}" type="parTrans" cxnId="{4C1321ED-2FC8-4AF4-9236-413E86F1DB54}">
      <dgm:prSet/>
      <dgm:spPr/>
      <dgm:t>
        <a:bodyPr/>
        <a:lstStyle/>
        <a:p>
          <a:endParaRPr lang="pl-PL"/>
        </a:p>
      </dgm:t>
    </dgm:pt>
    <dgm:pt modelId="{35008FE2-CB5F-4243-9197-6015483EB985}" type="sibTrans" cxnId="{4C1321ED-2FC8-4AF4-9236-413E86F1DB54}">
      <dgm:prSet/>
      <dgm:spPr/>
      <dgm:t>
        <a:bodyPr/>
        <a:lstStyle/>
        <a:p>
          <a:endParaRPr lang="pl-PL"/>
        </a:p>
      </dgm:t>
    </dgm:pt>
    <dgm:pt modelId="{B6B94C2E-67E4-47FD-8915-0E0CE38C6480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2. promowanie </a:t>
          </a:r>
          <a:r>
            <a:rPr lang="pl-PL" dirty="0" smtClean="0">
              <a:solidFill>
                <a:srgbClr val="FFFF00"/>
              </a:solidFill>
            </a:rPr>
            <a:t>obszaru jako atrakcyjnego miejsca dla turystów</a:t>
          </a:r>
          <a:endParaRPr lang="pl-PL" dirty="0">
            <a:solidFill>
              <a:srgbClr val="FFFF00"/>
            </a:solidFill>
          </a:endParaRPr>
        </a:p>
      </dgm:t>
    </dgm:pt>
    <dgm:pt modelId="{0BB20E4F-DD6C-42E7-AAA2-87ADC764E1B4}" type="parTrans" cxnId="{2F1B30C5-7670-4532-8C05-2048B15706A7}">
      <dgm:prSet/>
      <dgm:spPr/>
      <dgm:t>
        <a:bodyPr/>
        <a:lstStyle/>
        <a:p>
          <a:endParaRPr lang="pl-PL"/>
        </a:p>
      </dgm:t>
    </dgm:pt>
    <dgm:pt modelId="{8D16DEA4-08B5-4A7B-858A-5AF77A872B96}" type="sibTrans" cxnId="{2F1B30C5-7670-4532-8C05-2048B15706A7}">
      <dgm:prSet/>
      <dgm:spPr/>
      <dgm:t>
        <a:bodyPr/>
        <a:lstStyle/>
        <a:p>
          <a:endParaRPr lang="pl-PL"/>
        </a:p>
      </dgm:t>
    </dgm:pt>
    <dgm:pt modelId="{B4BF8A31-4B5D-4BC2-8349-0BB4B14D2173}" type="pres">
      <dgm:prSet presAssocID="{861EDF2A-F143-4A75-AFAD-B6CF5F2A010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13CDA8E-A224-4D16-99F2-4DB3A38F1C4E}" type="pres">
      <dgm:prSet presAssocID="{7725BBFE-0026-4CA5-B7C4-084645C82C29}" presName="parentText" presStyleLbl="node1" presStyleIdx="0" presStyleCnt="2" custScaleY="3112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D092B05-ED09-4F6B-8093-3BAD78293A66}" type="pres">
      <dgm:prSet presAssocID="{35008FE2-CB5F-4243-9197-6015483EB985}" presName="spacer" presStyleCnt="0"/>
      <dgm:spPr/>
    </dgm:pt>
    <dgm:pt modelId="{0C9AAD7A-9F19-4430-B858-EA33C608F671}" type="pres">
      <dgm:prSet presAssocID="{B6B94C2E-67E4-47FD-8915-0E0CE38C6480}" presName="parentText" presStyleLbl="node1" presStyleIdx="1" presStyleCnt="2" custScaleY="19285" custLinFactNeighborX="-12" custLinFactNeighborY="-2009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5895669-B702-4D24-A3F1-8C55F846AB34}" type="presOf" srcId="{861EDF2A-F143-4A75-AFAD-B6CF5F2A0107}" destId="{B4BF8A31-4B5D-4BC2-8349-0BB4B14D2173}" srcOrd="0" destOrd="0" presId="urn:microsoft.com/office/officeart/2005/8/layout/vList2"/>
    <dgm:cxn modelId="{4C1321ED-2FC8-4AF4-9236-413E86F1DB54}" srcId="{861EDF2A-F143-4A75-AFAD-B6CF5F2A0107}" destId="{7725BBFE-0026-4CA5-B7C4-084645C82C29}" srcOrd="0" destOrd="0" parTransId="{30FFD759-788F-4123-8AC5-1DD92979436E}" sibTransId="{35008FE2-CB5F-4243-9197-6015483EB985}"/>
    <dgm:cxn modelId="{2F1B30C5-7670-4532-8C05-2048B15706A7}" srcId="{861EDF2A-F143-4A75-AFAD-B6CF5F2A0107}" destId="{B6B94C2E-67E4-47FD-8915-0E0CE38C6480}" srcOrd="1" destOrd="0" parTransId="{0BB20E4F-DD6C-42E7-AAA2-87ADC764E1B4}" sibTransId="{8D16DEA4-08B5-4A7B-858A-5AF77A872B96}"/>
    <dgm:cxn modelId="{DF05C46B-FD85-4247-A3D5-EA13F26283F6}" type="presOf" srcId="{7725BBFE-0026-4CA5-B7C4-084645C82C29}" destId="{313CDA8E-A224-4D16-99F2-4DB3A38F1C4E}" srcOrd="0" destOrd="0" presId="urn:microsoft.com/office/officeart/2005/8/layout/vList2"/>
    <dgm:cxn modelId="{4535A295-97B2-4792-9267-31307E99A851}" type="presOf" srcId="{B6B94C2E-67E4-47FD-8915-0E0CE38C6480}" destId="{0C9AAD7A-9F19-4430-B858-EA33C608F671}" srcOrd="0" destOrd="0" presId="urn:microsoft.com/office/officeart/2005/8/layout/vList2"/>
    <dgm:cxn modelId="{83DC9147-64D4-42D0-8011-AB8ABE146CAC}" type="presParOf" srcId="{B4BF8A31-4B5D-4BC2-8349-0BB4B14D2173}" destId="{313CDA8E-A224-4D16-99F2-4DB3A38F1C4E}" srcOrd="0" destOrd="0" presId="urn:microsoft.com/office/officeart/2005/8/layout/vList2"/>
    <dgm:cxn modelId="{01CAE55E-61B9-4356-8F03-F9B4C6E43943}" type="presParOf" srcId="{B4BF8A31-4B5D-4BC2-8349-0BB4B14D2173}" destId="{1D092B05-ED09-4F6B-8093-3BAD78293A66}" srcOrd="1" destOrd="0" presId="urn:microsoft.com/office/officeart/2005/8/layout/vList2"/>
    <dgm:cxn modelId="{F9C3E76C-6A39-448C-91B2-A1774EBB2968}" type="presParOf" srcId="{B4BF8A31-4B5D-4BC2-8349-0BB4B14D2173}" destId="{0C9AAD7A-9F19-4430-B858-EA33C608F67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B627C0-2DF5-4C27-9C1E-56DCE802831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5EF30C7-3DFC-49F5-A5A3-AF3D1AA9DB9D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1. podnoszenie </a:t>
          </a:r>
          <a:r>
            <a:rPr lang="pl-PL" dirty="0" smtClean="0">
              <a:solidFill>
                <a:srgbClr val="FFFF00"/>
              </a:solidFill>
            </a:rPr>
            <a:t>wartości lokalnych produktów rybnych /zwiększenia wartości dodanej dla lokalnych produktów i producentów/</a:t>
          </a:r>
          <a:endParaRPr lang="pl-PL" dirty="0">
            <a:solidFill>
              <a:srgbClr val="FFFF00"/>
            </a:solidFill>
          </a:endParaRPr>
        </a:p>
      </dgm:t>
    </dgm:pt>
    <dgm:pt modelId="{F1786D3A-E420-47AE-89D7-167A50C0DF33}" type="parTrans" cxnId="{34C66DD0-54D1-49BF-A4E8-AE60E388AC30}">
      <dgm:prSet/>
      <dgm:spPr/>
      <dgm:t>
        <a:bodyPr/>
        <a:lstStyle/>
        <a:p>
          <a:endParaRPr lang="pl-PL"/>
        </a:p>
      </dgm:t>
    </dgm:pt>
    <dgm:pt modelId="{7FBDD929-859D-4E2F-BE68-ED268C797C85}" type="sibTrans" cxnId="{34C66DD0-54D1-49BF-A4E8-AE60E388AC30}">
      <dgm:prSet/>
      <dgm:spPr/>
      <dgm:t>
        <a:bodyPr/>
        <a:lstStyle/>
        <a:p>
          <a:endParaRPr lang="pl-PL"/>
        </a:p>
      </dgm:t>
    </dgm:pt>
    <dgm:pt modelId="{91BCE6D1-B312-401A-9667-C67CB8D2E1B4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2. utrzymanie </a:t>
          </a:r>
          <a:r>
            <a:rPr lang="pl-PL" dirty="0" smtClean="0">
              <a:solidFill>
                <a:srgbClr val="FFFF00"/>
              </a:solidFill>
            </a:rPr>
            <a:t>jakości, promowanie miejscowej żywności, wzmocnienie krótkich łańcuchów żywnościowych na obszarze, informowanie konsumentów o jakości i dostępności produktów z obszaru</a:t>
          </a:r>
          <a:endParaRPr lang="pl-PL" dirty="0">
            <a:solidFill>
              <a:srgbClr val="FFFF00"/>
            </a:solidFill>
          </a:endParaRPr>
        </a:p>
      </dgm:t>
    </dgm:pt>
    <dgm:pt modelId="{2BD7CB73-D023-4B8F-AC37-BD37E4B1C9B8}" type="parTrans" cxnId="{CFF56BBC-1827-456D-B79A-69E7CF0B9E31}">
      <dgm:prSet/>
      <dgm:spPr/>
      <dgm:t>
        <a:bodyPr/>
        <a:lstStyle/>
        <a:p>
          <a:endParaRPr lang="pl-PL"/>
        </a:p>
      </dgm:t>
    </dgm:pt>
    <dgm:pt modelId="{278A9346-8D2F-498D-8B1F-3C06457C24F3}" type="sibTrans" cxnId="{CFF56BBC-1827-456D-B79A-69E7CF0B9E31}">
      <dgm:prSet/>
      <dgm:spPr/>
      <dgm:t>
        <a:bodyPr/>
        <a:lstStyle/>
        <a:p>
          <a:endParaRPr lang="pl-PL"/>
        </a:p>
      </dgm:t>
    </dgm:pt>
    <dgm:pt modelId="{072D653F-CB72-404D-8D83-ED257407164E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3. wspieranie </a:t>
          </a:r>
          <a:r>
            <a:rPr lang="pl-PL" dirty="0" smtClean="0">
              <a:solidFill>
                <a:srgbClr val="FFFF00"/>
              </a:solidFill>
            </a:rPr>
            <a:t>zrównoważonych i innowacyjnych systemów dostaw, np. rozwijanie przedsiębiorstw w zakresie logistyki, marketingu, planowania biznesowego, zarządzania</a:t>
          </a:r>
          <a:endParaRPr lang="pl-PL" dirty="0">
            <a:solidFill>
              <a:srgbClr val="FFFF00"/>
            </a:solidFill>
          </a:endParaRPr>
        </a:p>
      </dgm:t>
    </dgm:pt>
    <dgm:pt modelId="{EFE57A8E-190E-40A8-8B8F-B6A40B5D2E5B}" type="parTrans" cxnId="{864C1BC8-4F59-4E13-A71B-A73B2982DD83}">
      <dgm:prSet/>
      <dgm:spPr/>
      <dgm:t>
        <a:bodyPr/>
        <a:lstStyle/>
        <a:p>
          <a:endParaRPr lang="pl-PL"/>
        </a:p>
      </dgm:t>
    </dgm:pt>
    <dgm:pt modelId="{25A8F182-95BE-472E-9A96-26FC06E8967F}" type="sibTrans" cxnId="{864C1BC8-4F59-4E13-A71B-A73B2982DD83}">
      <dgm:prSet/>
      <dgm:spPr/>
      <dgm:t>
        <a:bodyPr/>
        <a:lstStyle/>
        <a:p>
          <a:endParaRPr lang="pl-PL"/>
        </a:p>
      </dgm:t>
    </dgm:pt>
    <dgm:pt modelId="{235B3E4B-261A-4951-91A4-14489FDFC90A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4. rozwój </a:t>
          </a:r>
          <a:r>
            <a:rPr lang="pl-PL" dirty="0" smtClean="0">
              <a:solidFill>
                <a:srgbClr val="FFFF00"/>
              </a:solidFill>
            </a:rPr>
            <a:t>turystyki „powolnej” (</a:t>
          </a:r>
          <a:r>
            <a:rPr lang="pl-PL" dirty="0" err="1" smtClean="0">
              <a:solidFill>
                <a:srgbClr val="FFFF00"/>
              </a:solidFill>
            </a:rPr>
            <a:t>slow</a:t>
          </a:r>
          <a:r>
            <a:rPr lang="pl-PL" dirty="0" smtClean="0">
              <a:solidFill>
                <a:srgbClr val="FFFF00"/>
              </a:solidFill>
            </a:rPr>
            <a:t> </a:t>
          </a:r>
          <a:r>
            <a:rPr lang="pl-PL" dirty="0" err="1" smtClean="0">
              <a:solidFill>
                <a:srgbClr val="FFFF00"/>
              </a:solidFill>
            </a:rPr>
            <a:t>turism</a:t>
          </a:r>
          <a:r>
            <a:rPr lang="pl-PL" dirty="0" smtClean="0">
              <a:solidFill>
                <a:srgbClr val="FFFF00"/>
              </a:solidFill>
            </a:rPr>
            <a:t>), przyjaznej środowisku, w oparciu o dziedzictwo kulturowe obszarów rybackich</a:t>
          </a:r>
          <a:endParaRPr lang="pl-PL" dirty="0">
            <a:solidFill>
              <a:srgbClr val="FFFF00"/>
            </a:solidFill>
          </a:endParaRPr>
        </a:p>
      </dgm:t>
    </dgm:pt>
    <dgm:pt modelId="{26D31A4F-8D1A-4063-A58A-751E711210A3}" type="parTrans" cxnId="{23336CF2-0AC6-4DE9-A767-E55201B21D2A}">
      <dgm:prSet/>
      <dgm:spPr/>
      <dgm:t>
        <a:bodyPr/>
        <a:lstStyle/>
        <a:p>
          <a:endParaRPr lang="pl-PL"/>
        </a:p>
      </dgm:t>
    </dgm:pt>
    <dgm:pt modelId="{BD6F2306-8F53-46F5-9BE9-F34F7B5714A2}" type="sibTrans" cxnId="{23336CF2-0AC6-4DE9-A767-E55201B21D2A}">
      <dgm:prSet/>
      <dgm:spPr/>
      <dgm:t>
        <a:bodyPr/>
        <a:lstStyle/>
        <a:p>
          <a:endParaRPr lang="pl-PL"/>
        </a:p>
      </dgm:t>
    </dgm:pt>
    <dgm:pt modelId="{8E9F6922-DDCF-4740-847D-54D7AFA767F1}" type="pres">
      <dgm:prSet presAssocID="{86B627C0-2DF5-4C27-9C1E-56DCE80283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FB6E705-3B12-440C-AD60-E6B93CE502A1}" type="pres">
      <dgm:prSet presAssocID="{C5EF30C7-3DFC-49F5-A5A3-AF3D1AA9DB9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25B9965-5D6A-4BEC-A2EE-5BC7B909A0E3}" type="pres">
      <dgm:prSet presAssocID="{7FBDD929-859D-4E2F-BE68-ED268C797C85}" presName="spacer" presStyleCnt="0"/>
      <dgm:spPr/>
    </dgm:pt>
    <dgm:pt modelId="{2CCE56C9-59E1-4D43-B0D3-500D2FE30E71}" type="pres">
      <dgm:prSet presAssocID="{91BCE6D1-B312-401A-9667-C67CB8D2E1B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7B054F6-FD94-4E0C-89C9-64DEA484E569}" type="pres">
      <dgm:prSet presAssocID="{278A9346-8D2F-498D-8B1F-3C06457C24F3}" presName="spacer" presStyleCnt="0"/>
      <dgm:spPr/>
    </dgm:pt>
    <dgm:pt modelId="{C0889941-0A8A-4010-AC72-B81C6E48FB48}" type="pres">
      <dgm:prSet presAssocID="{072D653F-CB72-404D-8D83-ED257407164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E61DFC1-BB93-4792-8124-65317F5A53F9}" type="pres">
      <dgm:prSet presAssocID="{25A8F182-95BE-472E-9A96-26FC06E8967F}" presName="spacer" presStyleCnt="0"/>
      <dgm:spPr/>
    </dgm:pt>
    <dgm:pt modelId="{59B696BA-788B-4E48-A3CE-56DA676EECEC}" type="pres">
      <dgm:prSet presAssocID="{235B3E4B-261A-4951-91A4-14489FDFC90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FF56BBC-1827-456D-B79A-69E7CF0B9E31}" srcId="{86B627C0-2DF5-4C27-9C1E-56DCE8028318}" destId="{91BCE6D1-B312-401A-9667-C67CB8D2E1B4}" srcOrd="1" destOrd="0" parTransId="{2BD7CB73-D023-4B8F-AC37-BD37E4B1C9B8}" sibTransId="{278A9346-8D2F-498D-8B1F-3C06457C24F3}"/>
    <dgm:cxn modelId="{B47C420C-6D6E-44EF-84CB-6FDDC9DD5A51}" type="presOf" srcId="{91BCE6D1-B312-401A-9667-C67CB8D2E1B4}" destId="{2CCE56C9-59E1-4D43-B0D3-500D2FE30E71}" srcOrd="0" destOrd="0" presId="urn:microsoft.com/office/officeart/2005/8/layout/vList2"/>
    <dgm:cxn modelId="{864C1BC8-4F59-4E13-A71B-A73B2982DD83}" srcId="{86B627C0-2DF5-4C27-9C1E-56DCE8028318}" destId="{072D653F-CB72-404D-8D83-ED257407164E}" srcOrd="2" destOrd="0" parTransId="{EFE57A8E-190E-40A8-8B8F-B6A40B5D2E5B}" sibTransId="{25A8F182-95BE-472E-9A96-26FC06E8967F}"/>
    <dgm:cxn modelId="{B41E6C1D-2A3F-46C4-B521-AB8918D89A33}" type="presOf" srcId="{C5EF30C7-3DFC-49F5-A5A3-AF3D1AA9DB9D}" destId="{3FB6E705-3B12-440C-AD60-E6B93CE502A1}" srcOrd="0" destOrd="0" presId="urn:microsoft.com/office/officeart/2005/8/layout/vList2"/>
    <dgm:cxn modelId="{E13CC5AA-9CAF-411F-83B8-41868824E6D1}" type="presOf" srcId="{235B3E4B-261A-4951-91A4-14489FDFC90A}" destId="{59B696BA-788B-4E48-A3CE-56DA676EECEC}" srcOrd="0" destOrd="0" presId="urn:microsoft.com/office/officeart/2005/8/layout/vList2"/>
    <dgm:cxn modelId="{D4F6FB6F-333B-4090-80FB-56A994C124CF}" type="presOf" srcId="{072D653F-CB72-404D-8D83-ED257407164E}" destId="{C0889941-0A8A-4010-AC72-B81C6E48FB48}" srcOrd="0" destOrd="0" presId="urn:microsoft.com/office/officeart/2005/8/layout/vList2"/>
    <dgm:cxn modelId="{23336CF2-0AC6-4DE9-A767-E55201B21D2A}" srcId="{86B627C0-2DF5-4C27-9C1E-56DCE8028318}" destId="{235B3E4B-261A-4951-91A4-14489FDFC90A}" srcOrd="3" destOrd="0" parTransId="{26D31A4F-8D1A-4063-A58A-751E711210A3}" sibTransId="{BD6F2306-8F53-46F5-9BE9-F34F7B5714A2}"/>
    <dgm:cxn modelId="{83C17B7F-335D-4206-90FD-14C8B60601C8}" type="presOf" srcId="{86B627C0-2DF5-4C27-9C1E-56DCE8028318}" destId="{8E9F6922-DDCF-4740-847D-54D7AFA767F1}" srcOrd="0" destOrd="0" presId="urn:microsoft.com/office/officeart/2005/8/layout/vList2"/>
    <dgm:cxn modelId="{34C66DD0-54D1-49BF-A4E8-AE60E388AC30}" srcId="{86B627C0-2DF5-4C27-9C1E-56DCE8028318}" destId="{C5EF30C7-3DFC-49F5-A5A3-AF3D1AA9DB9D}" srcOrd="0" destOrd="0" parTransId="{F1786D3A-E420-47AE-89D7-167A50C0DF33}" sibTransId="{7FBDD929-859D-4E2F-BE68-ED268C797C85}"/>
    <dgm:cxn modelId="{A02C0C48-C8FF-4295-A404-61F3E427C114}" type="presParOf" srcId="{8E9F6922-DDCF-4740-847D-54D7AFA767F1}" destId="{3FB6E705-3B12-440C-AD60-E6B93CE502A1}" srcOrd="0" destOrd="0" presId="urn:microsoft.com/office/officeart/2005/8/layout/vList2"/>
    <dgm:cxn modelId="{B16F8766-AAC4-4036-857D-8B52C1BB055B}" type="presParOf" srcId="{8E9F6922-DDCF-4740-847D-54D7AFA767F1}" destId="{825B9965-5D6A-4BEC-A2EE-5BC7B909A0E3}" srcOrd="1" destOrd="0" presId="urn:microsoft.com/office/officeart/2005/8/layout/vList2"/>
    <dgm:cxn modelId="{F6FFAA42-BC9C-4929-A4E3-E68C3E9DF7D4}" type="presParOf" srcId="{8E9F6922-DDCF-4740-847D-54D7AFA767F1}" destId="{2CCE56C9-59E1-4D43-B0D3-500D2FE30E71}" srcOrd="2" destOrd="0" presId="urn:microsoft.com/office/officeart/2005/8/layout/vList2"/>
    <dgm:cxn modelId="{C4F15210-7612-4CBA-AEC6-9F44C53113A3}" type="presParOf" srcId="{8E9F6922-DDCF-4740-847D-54D7AFA767F1}" destId="{07B054F6-FD94-4E0C-89C9-64DEA484E569}" srcOrd="3" destOrd="0" presId="urn:microsoft.com/office/officeart/2005/8/layout/vList2"/>
    <dgm:cxn modelId="{2E2237A2-E60B-4BDE-A284-EAF08C3E4405}" type="presParOf" srcId="{8E9F6922-DDCF-4740-847D-54D7AFA767F1}" destId="{C0889941-0A8A-4010-AC72-B81C6E48FB48}" srcOrd="4" destOrd="0" presId="urn:microsoft.com/office/officeart/2005/8/layout/vList2"/>
    <dgm:cxn modelId="{9FFA49FA-2BCA-4FE5-964D-2E6B7223FCDB}" type="presParOf" srcId="{8E9F6922-DDCF-4740-847D-54D7AFA767F1}" destId="{DE61DFC1-BB93-4792-8124-65317F5A53F9}" srcOrd="5" destOrd="0" presId="urn:microsoft.com/office/officeart/2005/8/layout/vList2"/>
    <dgm:cxn modelId="{3418DE16-2107-4053-A711-357B6C261336}" type="presParOf" srcId="{8E9F6922-DDCF-4740-847D-54D7AFA767F1}" destId="{59B696BA-788B-4E48-A3CE-56DA676EECE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5FC363-5CE8-49A3-B77C-A433139486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955B32-BFCC-45F4-94F9-291682F6C01C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4. współpraca </a:t>
          </a:r>
          <a:r>
            <a:rPr lang="pl-PL" dirty="0" smtClean="0">
              <a:solidFill>
                <a:srgbClr val="FFFF00"/>
              </a:solidFill>
            </a:rPr>
            <a:t>w zakresie wymiany wiedzy i doświadczeń</a:t>
          </a:r>
          <a:endParaRPr lang="pl-PL" dirty="0">
            <a:solidFill>
              <a:srgbClr val="FFFF00"/>
            </a:solidFill>
          </a:endParaRPr>
        </a:p>
      </dgm:t>
    </dgm:pt>
    <dgm:pt modelId="{02B6753D-A23F-42D0-BC5E-9C4E203A3C77}" type="parTrans" cxnId="{6E0E66D8-BD17-4BE4-BDE9-7732765065E3}">
      <dgm:prSet/>
      <dgm:spPr/>
      <dgm:t>
        <a:bodyPr/>
        <a:lstStyle/>
        <a:p>
          <a:endParaRPr lang="pl-PL"/>
        </a:p>
      </dgm:t>
    </dgm:pt>
    <dgm:pt modelId="{D1C706B3-A177-4602-99D1-78D258E89F4C}" type="sibTrans" cxnId="{6E0E66D8-BD17-4BE4-BDE9-7732765065E3}">
      <dgm:prSet/>
      <dgm:spPr/>
      <dgm:t>
        <a:bodyPr/>
        <a:lstStyle/>
        <a:p>
          <a:endParaRPr lang="pl-PL"/>
        </a:p>
      </dgm:t>
    </dgm:pt>
    <dgm:pt modelId="{B986C628-9A37-4659-8DB6-7CF24F7702BF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1. projekty </a:t>
          </a:r>
          <a:r>
            <a:rPr lang="pl-PL" dirty="0" smtClean="0">
              <a:solidFill>
                <a:srgbClr val="FFFF00"/>
              </a:solidFill>
            </a:rPr>
            <a:t>RLGD </a:t>
          </a:r>
          <a:endParaRPr lang="pl-PL" dirty="0">
            <a:solidFill>
              <a:srgbClr val="FFFF00"/>
            </a:solidFill>
          </a:endParaRPr>
        </a:p>
      </dgm:t>
    </dgm:pt>
    <dgm:pt modelId="{FA55FA85-679D-45A9-804F-CB4E3C69F27F}" type="parTrans" cxnId="{7D82897F-2261-46D2-8765-F5ACA7476C52}">
      <dgm:prSet/>
      <dgm:spPr/>
      <dgm:t>
        <a:bodyPr/>
        <a:lstStyle/>
        <a:p>
          <a:endParaRPr lang="pl-PL"/>
        </a:p>
      </dgm:t>
    </dgm:pt>
    <dgm:pt modelId="{920F1303-FA49-4D3C-97FA-C83BB165087B}" type="sibTrans" cxnId="{7D82897F-2261-46D2-8765-F5ACA7476C52}">
      <dgm:prSet/>
      <dgm:spPr/>
      <dgm:t>
        <a:bodyPr/>
        <a:lstStyle/>
        <a:p>
          <a:endParaRPr lang="pl-PL"/>
        </a:p>
      </dgm:t>
    </dgm:pt>
    <dgm:pt modelId="{1DD8CA94-E971-429D-A284-72C0321153C7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5. budowaniu </a:t>
          </a:r>
          <a:r>
            <a:rPr lang="pl-PL" dirty="0" smtClean="0">
              <a:solidFill>
                <a:srgbClr val="FFFF00"/>
              </a:solidFill>
            </a:rPr>
            <a:t>sieci kontaktów o charakterze międzyterytorialnym i międzynarodowym, wspierające realizację przez RLGD celów LSR </a:t>
          </a:r>
          <a:endParaRPr lang="pl-PL" dirty="0">
            <a:solidFill>
              <a:srgbClr val="FFFF00"/>
            </a:solidFill>
          </a:endParaRPr>
        </a:p>
      </dgm:t>
    </dgm:pt>
    <dgm:pt modelId="{4FF68DA3-98A6-42E4-87CE-08BF73184EA2}" type="parTrans" cxnId="{B435BAD2-A522-42FB-AC78-2BBD4F6AC66B}">
      <dgm:prSet/>
      <dgm:spPr/>
      <dgm:t>
        <a:bodyPr/>
        <a:lstStyle/>
        <a:p>
          <a:endParaRPr lang="pl-PL"/>
        </a:p>
      </dgm:t>
    </dgm:pt>
    <dgm:pt modelId="{D1707D45-1CFF-4990-9B39-29489C2DE7BC}" type="sibTrans" cxnId="{B435BAD2-A522-42FB-AC78-2BBD4F6AC66B}">
      <dgm:prSet/>
      <dgm:spPr/>
      <dgm:t>
        <a:bodyPr/>
        <a:lstStyle/>
        <a:p>
          <a:endParaRPr lang="pl-PL"/>
        </a:p>
      </dgm:t>
    </dgm:pt>
    <dgm:pt modelId="{AA590231-092E-4E0F-8148-9234DC57B950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2. zwrot </a:t>
          </a:r>
          <a:r>
            <a:rPr lang="pl-PL" dirty="0" smtClean="0">
              <a:solidFill>
                <a:srgbClr val="FFFF00"/>
              </a:solidFill>
            </a:rPr>
            <a:t>100% kosztów kwalifikowalnych </a:t>
          </a:r>
          <a:endParaRPr lang="pl-PL" dirty="0">
            <a:solidFill>
              <a:srgbClr val="FFFF00"/>
            </a:solidFill>
          </a:endParaRPr>
        </a:p>
      </dgm:t>
    </dgm:pt>
    <dgm:pt modelId="{466997DF-32DB-4510-932E-5EC61D9C9556}" type="parTrans" cxnId="{3A3AB7D7-81E3-4CC8-AE60-C14E14C1A213}">
      <dgm:prSet/>
      <dgm:spPr/>
      <dgm:t>
        <a:bodyPr/>
        <a:lstStyle/>
        <a:p>
          <a:endParaRPr lang="pl-PL"/>
        </a:p>
      </dgm:t>
    </dgm:pt>
    <dgm:pt modelId="{F7D40542-1298-4465-89C2-1808FBB88210}" type="sibTrans" cxnId="{3A3AB7D7-81E3-4CC8-AE60-C14E14C1A213}">
      <dgm:prSet/>
      <dgm:spPr/>
      <dgm:t>
        <a:bodyPr/>
        <a:lstStyle/>
        <a:p>
          <a:endParaRPr lang="pl-PL"/>
        </a:p>
      </dgm:t>
    </dgm:pt>
    <dgm:pt modelId="{B4A5C07D-2BEE-4C4A-8EFC-6D45CE7C2373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3. maksymalnie </a:t>
          </a:r>
          <a:r>
            <a:rPr lang="pl-PL" dirty="0" smtClean="0">
              <a:solidFill>
                <a:srgbClr val="FFFF00"/>
              </a:solidFill>
            </a:rPr>
            <a:t>5% całego budżetu RLGD</a:t>
          </a:r>
          <a:endParaRPr lang="pl-PL" dirty="0">
            <a:solidFill>
              <a:srgbClr val="FFFF00"/>
            </a:solidFill>
          </a:endParaRPr>
        </a:p>
      </dgm:t>
    </dgm:pt>
    <dgm:pt modelId="{4C330F27-1C64-4E21-B677-5B912B8CBD84}" type="parTrans" cxnId="{C089E87F-8CAB-47FB-8112-DD0D5418D6D4}">
      <dgm:prSet/>
      <dgm:spPr/>
      <dgm:t>
        <a:bodyPr/>
        <a:lstStyle/>
        <a:p>
          <a:endParaRPr lang="pl-PL"/>
        </a:p>
      </dgm:t>
    </dgm:pt>
    <dgm:pt modelId="{52669D81-D40C-43F6-A9DC-3AE7BC201CF6}" type="sibTrans" cxnId="{C089E87F-8CAB-47FB-8112-DD0D5418D6D4}">
      <dgm:prSet/>
      <dgm:spPr/>
      <dgm:t>
        <a:bodyPr/>
        <a:lstStyle/>
        <a:p>
          <a:endParaRPr lang="pl-PL"/>
        </a:p>
      </dgm:t>
    </dgm:pt>
    <dgm:pt modelId="{815C45C5-82F6-4012-A802-635601998A38}" type="pres">
      <dgm:prSet presAssocID="{B25FC363-5CE8-49A3-B77C-A4331394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DC7166CC-CEC6-46A4-A82D-513342F210D7}" type="pres">
      <dgm:prSet presAssocID="{B986C628-9A37-4659-8DB6-7CF24F7702B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BD2AFAA-9242-47C8-8F67-D2646440E667}" type="pres">
      <dgm:prSet presAssocID="{920F1303-FA49-4D3C-97FA-C83BB165087B}" presName="spacer" presStyleCnt="0"/>
      <dgm:spPr/>
    </dgm:pt>
    <dgm:pt modelId="{85156EB0-7C8F-4CDA-9969-4B47D6AC60BA}" type="pres">
      <dgm:prSet presAssocID="{AA590231-092E-4E0F-8148-9234DC57B95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1BB01D6-4C39-4997-A8C2-66DDA84FDB09}" type="pres">
      <dgm:prSet presAssocID="{F7D40542-1298-4465-89C2-1808FBB88210}" presName="spacer" presStyleCnt="0"/>
      <dgm:spPr/>
    </dgm:pt>
    <dgm:pt modelId="{60F6BDB9-21C3-4786-975F-74C8357F8BB4}" type="pres">
      <dgm:prSet presAssocID="{B4A5C07D-2BEE-4C4A-8EFC-6D45CE7C237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63E6A2E-0BC7-4BD8-AB87-A616B32EB267}" type="pres">
      <dgm:prSet presAssocID="{52669D81-D40C-43F6-A9DC-3AE7BC201CF6}" presName="spacer" presStyleCnt="0"/>
      <dgm:spPr/>
    </dgm:pt>
    <dgm:pt modelId="{0CDA0498-2A09-45C5-AD75-ED587CD476F6}" type="pres">
      <dgm:prSet presAssocID="{22955B32-BFCC-45F4-94F9-291682F6C01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A65EF9A-B444-4C2A-BA59-E3C79ECC8165}" type="pres">
      <dgm:prSet presAssocID="{D1C706B3-A177-4602-99D1-78D258E89F4C}" presName="spacer" presStyleCnt="0"/>
      <dgm:spPr/>
    </dgm:pt>
    <dgm:pt modelId="{DD586582-3AFA-420B-8AAD-2D96EDD187DC}" type="pres">
      <dgm:prSet presAssocID="{1DD8CA94-E971-429D-A284-72C0321153C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435BAD2-A522-42FB-AC78-2BBD4F6AC66B}" srcId="{B25FC363-5CE8-49A3-B77C-A43313948691}" destId="{1DD8CA94-E971-429D-A284-72C0321153C7}" srcOrd="4" destOrd="0" parTransId="{4FF68DA3-98A6-42E4-87CE-08BF73184EA2}" sibTransId="{D1707D45-1CFF-4990-9B39-29489C2DE7BC}"/>
    <dgm:cxn modelId="{7D82897F-2261-46D2-8765-F5ACA7476C52}" srcId="{B25FC363-5CE8-49A3-B77C-A43313948691}" destId="{B986C628-9A37-4659-8DB6-7CF24F7702BF}" srcOrd="0" destOrd="0" parTransId="{FA55FA85-679D-45A9-804F-CB4E3C69F27F}" sibTransId="{920F1303-FA49-4D3C-97FA-C83BB165087B}"/>
    <dgm:cxn modelId="{99036AEF-A619-4538-832A-739AF375840B}" type="presOf" srcId="{B25FC363-5CE8-49A3-B77C-A43313948691}" destId="{815C45C5-82F6-4012-A802-635601998A38}" srcOrd="0" destOrd="0" presId="urn:microsoft.com/office/officeart/2005/8/layout/vList2"/>
    <dgm:cxn modelId="{0C1B7F2A-808E-40E1-AE98-C4CF0F75B494}" type="presOf" srcId="{B4A5C07D-2BEE-4C4A-8EFC-6D45CE7C2373}" destId="{60F6BDB9-21C3-4786-975F-74C8357F8BB4}" srcOrd="0" destOrd="0" presId="urn:microsoft.com/office/officeart/2005/8/layout/vList2"/>
    <dgm:cxn modelId="{5DAB8C6B-E676-491B-B15F-40BC66555837}" type="presOf" srcId="{AA590231-092E-4E0F-8148-9234DC57B950}" destId="{85156EB0-7C8F-4CDA-9969-4B47D6AC60BA}" srcOrd="0" destOrd="0" presId="urn:microsoft.com/office/officeart/2005/8/layout/vList2"/>
    <dgm:cxn modelId="{32D560C9-E259-4EC8-A3F5-A8DE8CC12E15}" type="presOf" srcId="{B986C628-9A37-4659-8DB6-7CF24F7702BF}" destId="{DC7166CC-CEC6-46A4-A82D-513342F210D7}" srcOrd="0" destOrd="0" presId="urn:microsoft.com/office/officeart/2005/8/layout/vList2"/>
    <dgm:cxn modelId="{A0DAAD5B-0C1F-4928-9C58-0657638037CF}" type="presOf" srcId="{22955B32-BFCC-45F4-94F9-291682F6C01C}" destId="{0CDA0498-2A09-45C5-AD75-ED587CD476F6}" srcOrd="0" destOrd="0" presId="urn:microsoft.com/office/officeart/2005/8/layout/vList2"/>
    <dgm:cxn modelId="{0F84D00A-A4D4-422D-BC37-FD7F221EEA4F}" type="presOf" srcId="{1DD8CA94-E971-429D-A284-72C0321153C7}" destId="{DD586582-3AFA-420B-8AAD-2D96EDD187DC}" srcOrd="0" destOrd="0" presId="urn:microsoft.com/office/officeart/2005/8/layout/vList2"/>
    <dgm:cxn modelId="{6E0E66D8-BD17-4BE4-BDE9-7732765065E3}" srcId="{B25FC363-5CE8-49A3-B77C-A43313948691}" destId="{22955B32-BFCC-45F4-94F9-291682F6C01C}" srcOrd="3" destOrd="0" parTransId="{02B6753D-A23F-42D0-BC5E-9C4E203A3C77}" sibTransId="{D1C706B3-A177-4602-99D1-78D258E89F4C}"/>
    <dgm:cxn modelId="{3A3AB7D7-81E3-4CC8-AE60-C14E14C1A213}" srcId="{B25FC363-5CE8-49A3-B77C-A43313948691}" destId="{AA590231-092E-4E0F-8148-9234DC57B950}" srcOrd="1" destOrd="0" parTransId="{466997DF-32DB-4510-932E-5EC61D9C9556}" sibTransId="{F7D40542-1298-4465-89C2-1808FBB88210}"/>
    <dgm:cxn modelId="{C089E87F-8CAB-47FB-8112-DD0D5418D6D4}" srcId="{B25FC363-5CE8-49A3-B77C-A43313948691}" destId="{B4A5C07D-2BEE-4C4A-8EFC-6D45CE7C2373}" srcOrd="2" destOrd="0" parTransId="{4C330F27-1C64-4E21-B677-5B912B8CBD84}" sibTransId="{52669D81-D40C-43F6-A9DC-3AE7BC201CF6}"/>
    <dgm:cxn modelId="{30E2887C-1993-4489-A9EC-41BC9235500F}" type="presParOf" srcId="{815C45C5-82F6-4012-A802-635601998A38}" destId="{DC7166CC-CEC6-46A4-A82D-513342F210D7}" srcOrd="0" destOrd="0" presId="urn:microsoft.com/office/officeart/2005/8/layout/vList2"/>
    <dgm:cxn modelId="{2F35CE14-6DDE-42D0-AADA-3AD94999E9F6}" type="presParOf" srcId="{815C45C5-82F6-4012-A802-635601998A38}" destId="{FBD2AFAA-9242-47C8-8F67-D2646440E667}" srcOrd="1" destOrd="0" presId="urn:microsoft.com/office/officeart/2005/8/layout/vList2"/>
    <dgm:cxn modelId="{1EB9CECB-77CE-49F9-BFDB-695AA3E204E1}" type="presParOf" srcId="{815C45C5-82F6-4012-A802-635601998A38}" destId="{85156EB0-7C8F-4CDA-9969-4B47D6AC60BA}" srcOrd="2" destOrd="0" presId="urn:microsoft.com/office/officeart/2005/8/layout/vList2"/>
    <dgm:cxn modelId="{8EF7E4F7-AFB7-42DD-9FE7-2FCA2C26E97B}" type="presParOf" srcId="{815C45C5-82F6-4012-A802-635601998A38}" destId="{41BB01D6-4C39-4997-A8C2-66DDA84FDB09}" srcOrd="3" destOrd="0" presId="urn:microsoft.com/office/officeart/2005/8/layout/vList2"/>
    <dgm:cxn modelId="{A07605CE-C3CA-4BB2-822A-1FC8E7C90238}" type="presParOf" srcId="{815C45C5-82F6-4012-A802-635601998A38}" destId="{60F6BDB9-21C3-4786-975F-74C8357F8BB4}" srcOrd="4" destOrd="0" presId="urn:microsoft.com/office/officeart/2005/8/layout/vList2"/>
    <dgm:cxn modelId="{A3550014-8080-4A51-9808-D28021712BCC}" type="presParOf" srcId="{815C45C5-82F6-4012-A802-635601998A38}" destId="{A63E6A2E-0BC7-4BD8-AB87-A616B32EB267}" srcOrd="5" destOrd="0" presId="urn:microsoft.com/office/officeart/2005/8/layout/vList2"/>
    <dgm:cxn modelId="{DF30D6BA-FC8C-422D-9E17-25FA101EFACA}" type="presParOf" srcId="{815C45C5-82F6-4012-A802-635601998A38}" destId="{0CDA0498-2A09-45C5-AD75-ED587CD476F6}" srcOrd="6" destOrd="0" presId="urn:microsoft.com/office/officeart/2005/8/layout/vList2"/>
    <dgm:cxn modelId="{D7A01731-6F60-4B06-8158-0E5C0186339C}" type="presParOf" srcId="{815C45C5-82F6-4012-A802-635601998A38}" destId="{4A65EF9A-B444-4C2A-BA59-E3C79ECC8165}" srcOrd="7" destOrd="0" presId="urn:microsoft.com/office/officeart/2005/8/layout/vList2"/>
    <dgm:cxn modelId="{98ADA9F6-D10B-4C71-9AE8-5D57A0A399DD}" type="presParOf" srcId="{815C45C5-82F6-4012-A802-635601998A38}" destId="{DD586582-3AFA-420B-8AAD-2D96EDD187D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6DA366-634D-4597-A5A0-88F7D5201F83}">
      <dsp:nvSpPr>
        <dsp:cNvPr id="0" name=""/>
        <dsp:cNvSpPr/>
      </dsp:nvSpPr>
      <dsp:spPr>
        <a:xfrm>
          <a:off x="0" y="460126"/>
          <a:ext cx="8640382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>
              <a:solidFill>
                <a:srgbClr val="FFFF00"/>
              </a:solidFill>
            </a:rPr>
            <a:t>1. ochrona </a:t>
          </a:r>
          <a:r>
            <a:rPr lang="pl-PL" sz="2500" kern="1200" dirty="0" smtClean="0">
              <a:solidFill>
                <a:srgbClr val="FFFF00"/>
              </a:solidFill>
            </a:rPr>
            <a:t>i odbudowa naturalnych ekosystemów i bioróżnorodności środowiskowej</a:t>
          </a:r>
          <a:endParaRPr lang="pl-PL" sz="2500" kern="1200" dirty="0">
            <a:solidFill>
              <a:srgbClr val="FFFF00"/>
            </a:solidFill>
          </a:endParaRPr>
        </a:p>
      </dsp:txBody>
      <dsp:txXfrm>
        <a:off x="48547" y="508673"/>
        <a:ext cx="8543288" cy="897406"/>
      </dsp:txXfrm>
    </dsp:sp>
    <dsp:sp modelId="{8D331B75-F5A7-4BB4-AA5B-343492F189DF}">
      <dsp:nvSpPr>
        <dsp:cNvPr id="0" name=""/>
        <dsp:cNvSpPr/>
      </dsp:nvSpPr>
      <dsp:spPr>
        <a:xfrm>
          <a:off x="0" y="1532414"/>
          <a:ext cx="8640382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>
              <a:solidFill>
                <a:srgbClr val="FFFF00"/>
              </a:solidFill>
            </a:rPr>
            <a:t>2. promowanie </a:t>
          </a:r>
          <a:r>
            <a:rPr lang="pl-PL" sz="2500" kern="1200" dirty="0" smtClean="0">
              <a:solidFill>
                <a:srgbClr val="FFFF00"/>
              </a:solidFill>
            </a:rPr>
            <a:t>i rozwijanie kultury i tradycji obszarów rybackich, w tym promowanie zawodu rybaka w lokalnej społeczności</a:t>
          </a:r>
          <a:endParaRPr lang="pl-PL" sz="2500" kern="1200" dirty="0">
            <a:solidFill>
              <a:srgbClr val="FFFF00"/>
            </a:solidFill>
          </a:endParaRPr>
        </a:p>
      </dsp:txBody>
      <dsp:txXfrm>
        <a:off x="48547" y="1580961"/>
        <a:ext cx="8543288" cy="897406"/>
      </dsp:txXfrm>
    </dsp:sp>
    <dsp:sp modelId="{65DC4DA8-DA5C-45B2-8CCA-F42E960D4E75}">
      <dsp:nvSpPr>
        <dsp:cNvPr id="0" name=""/>
        <dsp:cNvSpPr/>
      </dsp:nvSpPr>
      <dsp:spPr>
        <a:xfrm>
          <a:off x="0" y="2598914"/>
          <a:ext cx="8640382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>
              <a:solidFill>
                <a:srgbClr val="FFFF00"/>
              </a:solidFill>
            </a:rPr>
            <a:t>3. podnoszenie </a:t>
          </a:r>
          <a:r>
            <a:rPr lang="pl-PL" sz="2500" kern="1200" dirty="0" smtClean="0">
              <a:solidFill>
                <a:srgbClr val="FFFF00"/>
              </a:solidFill>
            </a:rPr>
            <a:t>poziomu życia na obszarach rybackich</a:t>
          </a:r>
          <a:r>
            <a:rPr lang="pl-PL" sz="2500" kern="1200" dirty="0" smtClean="0"/>
            <a:t> </a:t>
          </a:r>
          <a:endParaRPr lang="pl-PL" sz="2500" kern="1200" dirty="0"/>
        </a:p>
      </dsp:txBody>
      <dsp:txXfrm>
        <a:off x="48547" y="2647461"/>
        <a:ext cx="8543288" cy="897406"/>
      </dsp:txXfrm>
    </dsp:sp>
    <dsp:sp modelId="{1C70C12B-CAA7-4A77-977E-981B34087B84}">
      <dsp:nvSpPr>
        <dsp:cNvPr id="0" name=""/>
        <dsp:cNvSpPr/>
      </dsp:nvSpPr>
      <dsp:spPr>
        <a:xfrm>
          <a:off x="0" y="3665414"/>
          <a:ext cx="8640382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>
              <a:solidFill>
                <a:srgbClr val="FFFF00"/>
              </a:solidFill>
            </a:rPr>
            <a:t>4. rozwój </a:t>
          </a:r>
          <a:r>
            <a:rPr lang="pl-PL" sz="2500" kern="1200" dirty="0" smtClean="0">
              <a:solidFill>
                <a:srgbClr val="FFFF00"/>
              </a:solidFill>
            </a:rPr>
            <a:t>błękitnej i cyrkularnej gospodarki - wspieranie lokalnej przedsiębiorczości</a:t>
          </a:r>
          <a:endParaRPr lang="pl-PL" sz="2500" kern="1200" dirty="0">
            <a:solidFill>
              <a:srgbClr val="FFFF00"/>
            </a:solidFill>
          </a:endParaRPr>
        </a:p>
      </dsp:txBody>
      <dsp:txXfrm>
        <a:off x="48547" y="3713961"/>
        <a:ext cx="8543288" cy="897406"/>
      </dsp:txXfrm>
    </dsp:sp>
    <dsp:sp modelId="{D3531C22-A89A-4EDD-8091-ACFBD6ADBE87}">
      <dsp:nvSpPr>
        <dsp:cNvPr id="0" name=""/>
        <dsp:cNvSpPr/>
      </dsp:nvSpPr>
      <dsp:spPr>
        <a:xfrm>
          <a:off x="0" y="4731914"/>
          <a:ext cx="8640382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>
              <a:solidFill>
                <a:srgbClr val="FFFF00"/>
              </a:solidFill>
            </a:rPr>
            <a:t>5. współpraca </a:t>
          </a:r>
          <a:r>
            <a:rPr lang="pl-PL" sz="2500" kern="1200" dirty="0" smtClean="0">
              <a:solidFill>
                <a:srgbClr val="FFFF00"/>
              </a:solidFill>
            </a:rPr>
            <a:t>międzyterytorialna i międzynarodowa w zakresie wymiany wiedzy i doświadczeń</a:t>
          </a:r>
          <a:r>
            <a:rPr lang="pl-PL" sz="2500" kern="1200" dirty="0" smtClean="0"/>
            <a:t> </a:t>
          </a:r>
          <a:endParaRPr lang="pl-PL" sz="2500" kern="1200" dirty="0"/>
        </a:p>
      </dsp:txBody>
      <dsp:txXfrm>
        <a:off x="48547" y="4780461"/>
        <a:ext cx="8543288" cy="897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278797-0D0B-4AFA-8D97-5B94E1F17324}">
      <dsp:nvSpPr>
        <dsp:cNvPr id="0" name=""/>
        <dsp:cNvSpPr/>
      </dsp:nvSpPr>
      <dsp:spPr>
        <a:xfrm>
          <a:off x="0" y="57892"/>
          <a:ext cx="8640382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>
              <a:solidFill>
                <a:srgbClr val="FFFF00"/>
              </a:solidFill>
            </a:rPr>
            <a:t>1. ograniczenie </a:t>
          </a:r>
          <a:r>
            <a:rPr lang="pl-PL" sz="2800" kern="1200" dirty="0" smtClean="0">
              <a:solidFill>
                <a:srgbClr val="FFFF00"/>
              </a:solidFill>
            </a:rPr>
            <a:t>zużycia energii, w tym montaż instalacji lub urządzeń racjonalizujących gospodarowanie energią lub wodą</a:t>
          </a:r>
          <a:endParaRPr lang="pl-PL" sz="2800" kern="1200" dirty="0">
            <a:solidFill>
              <a:srgbClr val="FFFF00"/>
            </a:solidFill>
          </a:endParaRPr>
        </a:p>
      </dsp:txBody>
      <dsp:txXfrm>
        <a:off x="75163" y="133055"/>
        <a:ext cx="8490056" cy="1389393"/>
      </dsp:txXfrm>
    </dsp:sp>
    <dsp:sp modelId="{B8066BE2-F5D8-462E-A604-EDAA50121812}">
      <dsp:nvSpPr>
        <dsp:cNvPr id="0" name=""/>
        <dsp:cNvSpPr/>
      </dsp:nvSpPr>
      <dsp:spPr>
        <a:xfrm>
          <a:off x="0" y="1678253"/>
          <a:ext cx="8640382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>
              <a:solidFill>
                <a:srgbClr val="FFFF00"/>
              </a:solidFill>
            </a:rPr>
            <a:t>2. inwestycje </a:t>
          </a:r>
          <a:r>
            <a:rPr lang="pl-PL" sz="2800" kern="1200" dirty="0" smtClean="0">
              <a:solidFill>
                <a:srgbClr val="FFFF00"/>
              </a:solidFill>
            </a:rPr>
            <a:t>przyczyniające się do zmniejszenia emisji CO</a:t>
          </a:r>
          <a:r>
            <a:rPr lang="pl-PL" sz="2800" kern="1200" baseline="-25000" dirty="0" smtClean="0">
              <a:solidFill>
                <a:srgbClr val="FFFF00"/>
              </a:solidFill>
            </a:rPr>
            <a:t>2</a:t>
          </a:r>
          <a:r>
            <a:rPr lang="pl-PL" sz="2800" kern="1200" dirty="0" smtClean="0">
              <a:solidFill>
                <a:srgbClr val="FFFF00"/>
              </a:solidFill>
            </a:rPr>
            <a:t>, z uwzględnieniem wymiany kotłów węglowych</a:t>
          </a:r>
          <a:endParaRPr lang="pl-PL" sz="2800" kern="1200" dirty="0">
            <a:solidFill>
              <a:srgbClr val="FFFF00"/>
            </a:solidFill>
          </a:endParaRPr>
        </a:p>
      </dsp:txBody>
      <dsp:txXfrm>
        <a:off x="75163" y="1753416"/>
        <a:ext cx="8490056" cy="1389393"/>
      </dsp:txXfrm>
    </dsp:sp>
    <dsp:sp modelId="{86588833-E3DC-4FEE-94D1-CDBBCB683FC7}">
      <dsp:nvSpPr>
        <dsp:cNvPr id="0" name=""/>
        <dsp:cNvSpPr/>
      </dsp:nvSpPr>
      <dsp:spPr>
        <a:xfrm>
          <a:off x="0" y="3298613"/>
          <a:ext cx="8640382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>
              <a:solidFill>
                <a:srgbClr val="FFFF00"/>
              </a:solidFill>
            </a:rPr>
            <a:t>3. działania </a:t>
          </a:r>
          <a:r>
            <a:rPr lang="pl-PL" sz="2800" kern="1200" dirty="0" smtClean="0">
              <a:solidFill>
                <a:srgbClr val="FFFF00"/>
              </a:solidFill>
            </a:rPr>
            <a:t>dotyczące produkcji (ew. magazynowania) energii ze źródeł odnawialnych, np. montaż instalacji fotowoltaicznych</a:t>
          </a:r>
          <a:endParaRPr lang="pl-PL" sz="2800" kern="1200" dirty="0">
            <a:solidFill>
              <a:srgbClr val="FFFF00"/>
            </a:solidFill>
          </a:endParaRPr>
        </a:p>
      </dsp:txBody>
      <dsp:txXfrm>
        <a:off x="75163" y="3373776"/>
        <a:ext cx="8490056" cy="13893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CDA8E-A224-4D16-99F2-4DB3A38F1C4E}">
      <dsp:nvSpPr>
        <dsp:cNvPr id="0" name=""/>
        <dsp:cNvSpPr/>
      </dsp:nvSpPr>
      <dsp:spPr>
        <a:xfrm>
          <a:off x="0" y="218034"/>
          <a:ext cx="9144535" cy="32625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700" kern="1200" dirty="0" smtClean="0">
              <a:solidFill>
                <a:srgbClr val="FFFF00"/>
              </a:solidFill>
            </a:rPr>
            <a:t>1. promowanie </a:t>
          </a:r>
          <a:r>
            <a:rPr lang="pl-PL" sz="3700" kern="1200" dirty="0" smtClean="0">
              <a:solidFill>
                <a:srgbClr val="FFFF00"/>
              </a:solidFill>
            </a:rPr>
            <a:t>historii lokalnej społeczności rybackiej i obszaru, np. budowa izb pamięci, wsparcie dla muzeów, budowa ścieżek edukacyjnych dot. roli sektora rybackiego, budowa ścieżek przyrodniczych</a:t>
          </a:r>
          <a:endParaRPr lang="pl-PL" sz="3700" kern="1200" dirty="0">
            <a:solidFill>
              <a:srgbClr val="FFFF00"/>
            </a:solidFill>
          </a:endParaRPr>
        </a:p>
      </dsp:txBody>
      <dsp:txXfrm>
        <a:off x="159266" y="377300"/>
        <a:ext cx="8826003" cy="2944049"/>
      </dsp:txXfrm>
    </dsp:sp>
    <dsp:sp modelId="{0C9AAD7A-9F19-4430-B858-EA33C608F671}">
      <dsp:nvSpPr>
        <dsp:cNvPr id="0" name=""/>
        <dsp:cNvSpPr/>
      </dsp:nvSpPr>
      <dsp:spPr>
        <a:xfrm>
          <a:off x="0" y="3627904"/>
          <a:ext cx="9144535" cy="2021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700" kern="1200" dirty="0" smtClean="0">
              <a:solidFill>
                <a:srgbClr val="FFFF00"/>
              </a:solidFill>
            </a:rPr>
            <a:t>2. promowanie </a:t>
          </a:r>
          <a:r>
            <a:rPr lang="pl-PL" sz="3700" kern="1200" dirty="0" smtClean="0">
              <a:solidFill>
                <a:srgbClr val="FFFF00"/>
              </a:solidFill>
            </a:rPr>
            <a:t>obszaru jako atrakcyjnego miejsca dla turystów</a:t>
          </a:r>
          <a:endParaRPr lang="pl-PL" sz="3700" kern="1200" dirty="0">
            <a:solidFill>
              <a:srgbClr val="FFFF00"/>
            </a:solidFill>
          </a:endParaRPr>
        </a:p>
      </dsp:txBody>
      <dsp:txXfrm>
        <a:off x="98691" y="3726595"/>
        <a:ext cx="8947153" cy="18243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6E705-3B12-440C-AD60-E6B93CE502A1}">
      <dsp:nvSpPr>
        <dsp:cNvPr id="0" name=""/>
        <dsp:cNvSpPr/>
      </dsp:nvSpPr>
      <dsp:spPr>
        <a:xfrm>
          <a:off x="0" y="405523"/>
          <a:ext cx="8928511" cy="12866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>
              <a:solidFill>
                <a:srgbClr val="FFFF00"/>
              </a:solidFill>
            </a:rPr>
            <a:t>1. podnoszenie </a:t>
          </a:r>
          <a:r>
            <a:rPr lang="pl-PL" sz="2300" kern="1200" dirty="0" smtClean="0">
              <a:solidFill>
                <a:srgbClr val="FFFF00"/>
              </a:solidFill>
            </a:rPr>
            <a:t>wartości lokalnych produktów rybnych /zwiększenia wartości dodanej dla lokalnych produktów i producentów/</a:t>
          </a:r>
          <a:endParaRPr lang="pl-PL" sz="2300" kern="1200" dirty="0">
            <a:solidFill>
              <a:srgbClr val="FFFF00"/>
            </a:solidFill>
          </a:endParaRPr>
        </a:p>
      </dsp:txBody>
      <dsp:txXfrm>
        <a:off x="62808" y="468331"/>
        <a:ext cx="8802895" cy="1161018"/>
      </dsp:txXfrm>
    </dsp:sp>
    <dsp:sp modelId="{2CCE56C9-59E1-4D43-B0D3-500D2FE30E71}">
      <dsp:nvSpPr>
        <dsp:cNvPr id="0" name=""/>
        <dsp:cNvSpPr/>
      </dsp:nvSpPr>
      <dsp:spPr>
        <a:xfrm>
          <a:off x="0" y="1758397"/>
          <a:ext cx="8928511" cy="12866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>
              <a:solidFill>
                <a:srgbClr val="FFFF00"/>
              </a:solidFill>
            </a:rPr>
            <a:t>2. utrzymanie </a:t>
          </a:r>
          <a:r>
            <a:rPr lang="pl-PL" sz="2300" kern="1200" dirty="0" smtClean="0">
              <a:solidFill>
                <a:srgbClr val="FFFF00"/>
              </a:solidFill>
            </a:rPr>
            <a:t>jakości, promowanie miejscowej żywności, wzmocnienie krótkich łańcuchów żywnościowych na obszarze, informowanie konsumentów o jakości i dostępności produktów z obszaru</a:t>
          </a:r>
          <a:endParaRPr lang="pl-PL" sz="2300" kern="1200" dirty="0">
            <a:solidFill>
              <a:srgbClr val="FFFF00"/>
            </a:solidFill>
          </a:endParaRPr>
        </a:p>
      </dsp:txBody>
      <dsp:txXfrm>
        <a:off x="62808" y="1821205"/>
        <a:ext cx="8802895" cy="1161018"/>
      </dsp:txXfrm>
    </dsp:sp>
    <dsp:sp modelId="{C0889941-0A8A-4010-AC72-B81C6E48FB48}">
      <dsp:nvSpPr>
        <dsp:cNvPr id="0" name=""/>
        <dsp:cNvSpPr/>
      </dsp:nvSpPr>
      <dsp:spPr>
        <a:xfrm>
          <a:off x="0" y="3111272"/>
          <a:ext cx="8928511" cy="12866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>
              <a:solidFill>
                <a:srgbClr val="FFFF00"/>
              </a:solidFill>
            </a:rPr>
            <a:t>3. wspieranie </a:t>
          </a:r>
          <a:r>
            <a:rPr lang="pl-PL" sz="2300" kern="1200" dirty="0" smtClean="0">
              <a:solidFill>
                <a:srgbClr val="FFFF00"/>
              </a:solidFill>
            </a:rPr>
            <a:t>zrównoważonych i innowacyjnych systemów dostaw, np. rozwijanie przedsiębiorstw w zakresie logistyki, marketingu, planowania biznesowego, zarządzania</a:t>
          </a:r>
          <a:endParaRPr lang="pl-PL" sz="2300" kern="1200" dirty="0">
            <a:solidFill>
              <a:srgbClr val="FFFF00"/>
            </a:solidFill>
          </a:endParaRPr>
        </a:p>
      </dsp:txBody>
      <dsp:txXfrm>
        <a:off x="62808" y="3174080"/>
        <a:ext cx="8802895" cy="1161018"/>
      </dsp:txXfrm>
    </dsp:sp>
    <dsp:sp modelId="{59B696BA-788B-4E48-A3CE-56DA676EECEC}">
      <dsp:nvSpPr>
        <dsp:cNvPr id="0" name=""/>
        <dsp:cNvSpPr/>
      </dsp:nvSpPr>
      <dsp:spPr>
        <a:xfrm>
          <a:off x="0" y="4464146"/>
          <a:ext cx="8928511" cy="12866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>
              <a:solidFill>
                <a:srgbClr val="FFFF00"/>
              </a:solidFill>
            </a:rPr>
            <a:t>4. rozwój </a:t>
          </a:r>
          <a:r>
            <a:rPr lang="pl-PL" sz="2300" kern="1200" dirty="0" smtClean="0">
              <a:solidFill>
                <a:srgbClr val="FFFF00"/>
              </a:solidFill>
            </a:rPr>
            <a:t>turystyki „powolnej” (</a:t>
          </a:r>
          <a:r>
            <a:rPr lang="pl-PL" sz="2300" kern="1200" dirty="0" err="1" smtClean="0">
              <a:solidFill>
                <a:srgbClr val="FFFF00"/>
              </a:solidFill>
            </a:rPr>
            <a:t>slow</a:t>
          </a:r>
          <a:r>
            <a:rPr lang="pl-PL" sz="2300" kern="1200" dirty="0" smtClean="0">
              <a:solidFill>
                <a:srgbClr val="FFFF00"/>
              </a:solidFill>
            </a:rPr>
            <a:t> </a:t>
          </a:r>
          <a:r>
            <a:rPr lang="pl-PL" sz="2300" kern="1200" dirty="0" err="1" smtClean="0">
              <a:solidFill>
                <a:srgbClr val="FFFF00"/>
              </a:solidFill>
            </a:rPr>
            <a:t>turism</a:t>
          </a:r>
          <a:r>
            <a:rPr lang="pl-PL" sz="2300" kern="1200" dirty="0" smtClean="0">
              <a:solidFill>
                <a:srgbClr val="FFFF00"/>
              </a:solidFill>
            </a:rPr>
            <a:t>), przyjaznej środowisku, w oparciu o dziedzictwo kulturowe obszarów rybackich</a:t>
          </a:r>
          <a:endParaRPr lang="pl-PL" sz="2300" kern="1200" dirty="0">
            <a:solidFill>
              <a:srgbClr val="FFFF00"/>
            </a:solidFill>
          </a:endParaRPr>
        </a:p>
      </dsp:txBody>
      <dsp:txXfrm>
        <a:off x="62808" y="4526954"/>
        <a:ext cx="8802895" cy="11610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166CC-CEC6-46A4-A82D-513342F210D7}">
      <dsp:nvSpPr>
        <dsp:cNvPr id="0" name=""/>
        <dsp:cNvSpPr/>
      </dsp:nvSpPr>
      <dsp:spPr>
        <a:xfrm>
          <a:off x="0" y="70379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rgbClr val="FFFF00"/>
              </a:solidFill>
            </a:rPr>
            <a:t>1. projekty </a:t>
          </a:r>
          <a:r>
            <a:rPr lang="pl-PL" sz="2400" kern="1200" dirty="0" smtClean="0">
              <a:solidFill>
                <a:srgbClr val="FFFF00"/>
              </a:solidFill>
            </a:rPr>
            <a:t>RLGD </a:t>
          </a:r>
          <a:endParaRPr lang="pl-PL" sz="2400" kern="1200" dirty="0">
            <a:solidFill>
              <a:srgbClr val="FFFF00"/>
            </a:solidFill>
          </a:endParaRPr>
        </a:p>
      </dsp:txBody>
      <dsp:txXfrm>
        <a:off x="46541" y="116920"/>
        <a:ext cx="8547300" cy="860321"/>
      </dsp:txXfrm>
    </dsp:sp>
    <dsp:sp modelId="{85156EB0-7C8F-4CDA-9969-4B47D6AC60BA}">
      <dsp:nvSpPr>
        <dsp:cNvPr id="0" name=""/>
        <dsp:cNvSpPr/>
      </dsp:nvSpPr>
      <dsp:spPr>
        <a:xfrm>
          <a:off x="0" y="1092903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rgbClr val="FFFF00"/>
              </a:solidFill>
            </a:rPr>
            <a:t>2. zwrot </a:t>
          </a:r>
          <a:r>
            <a:rPr lang="pl-PL" sz="2400" kern="1200" dirty="0" smtClean="0">
              <a:solidFill>
                <a:srgbClr val="FFFF00"/>
              </a:solidFill>
            </a:rPr>
            <a:t>100% kosztów kwalifikowalnych </a:t>
          </a:r>
          <a:endParaRPr lang="pl-PL" sz="2400" kern="1200" dirty="0">
            <a:solidFill>
              <a:srgbClr val="FFFF00"/>
            </a:solidFill>
          </a:endParaRPr>
        </a:p>
      </dsp:txBody>
      <dsp:txXfrm>
        <a:off x="46541" y="1139444"/>
        <a:ext cx="8547300" cy="860321"/>
      </dsp:txXfrm>
    </dsp:sp>
    <dsp:sp modelId="{60F6BDB9-21C3-4786-975F-74C8357F8BB4}">
      <dsp:nvSpPr>
        <dsp:cNvPr id="0" name=""/>
        <dsp:cNvSpPr/>
      </dsp:nvSpPr>
      <dsp:spPr>
        <a:xfrm>
          <a:off x="0" y="2115427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rgbClr val="FFFF00"/>
              </a:solidFill>
            </a:rPr>
            <a:t>3. maksymalnie </a:t>
          </a:r>
          <a:r>
            <a:rPr lang="pl-PL" sz="2400" kern="1200" dirty="0" smtClean="0">
              <a:solidFill>
                <a:srgbClr val="FFFF00"/>
              </a:solidFill>
            </a:rPr>
            <a:t>5% całego budżetu RLGD</a:t>
          </a:r>
          <a:endParaRPr lang="pl-PL" sz="2400" kern="1200" dirty="0">
            <a:solidFill>
              <a:srgbClr val="FFFF00"/>
            </a:solidFill>
          </a:endParaRPr>
        </a:p>
      </dsp:txBody>
      <dsp:txXfrm>
        <a:off x="46541" y="2161968"/>
        <a:ext cx="8547300" cy="860321"/>
      </dsp:txXfrm>
    </dsp:sp>
    <dsp:sp modelId="{0CDA0498-2A09-45C5-AD75-ED587CD476F6}">
      <dsp:nvSpPr>
        <dsp:cNvPr id="0" name=""/>
        <dsp:cNvSpPr/>
      </dsp:nvSpPr>
      <dsp:spPr>
        <a:xfrm>
          <a:off x="0" y="3137950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rgbClr val="FFFF00"/>
              </a:solidFill>
            </a:rPr>
            <a:t>4. współpraca </a:t>
          </a:r>
          <a:r>
            <a:rPr lang="pl-PL" sz="2400" kern="1200" dirty="0" smtClean="0">
              <a:solidFill>
                <a:srgbClr val="FFFF00"/>
              </a:solidFill>
            </a:rPr>
            <a:t>w zakresie wymiany wiedzy i doświadczeń</a:t>
          </a:r>
          <a:endParaRPr lang="pl-PL" sz="2400" kern="1200" dirty="0">
            <a:solidFill>
              <a:srgbClr val="FFFF00"/>
            </a:solidFill>
          </a:endParaRPr>
        </a:p>
      </dsp:txBody>
      <dsp:txXfrm>
        <a:off x="46541" y="3184491"/>
        <a:ext cx="8547300" cy="860321"/>
      </dsp:txXfrm>
    </dsp:sp>
    <dsp:sp modelId="{DD586582-3AFA-420B-8AAD-2D96EDD187DC}">
      <dsp:nvSpPr>
        <dsp:cNvPr id="0" name=""/>
        <dsp:cNvSpPr/>
      </dsp:nvSpPr>
      <dsp:spPr>
        <a:xfrm>
          <a:off x="0" y="4160474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rgbClr val="FFFF00"/>
              </a:solidFill>
            </a:rPr>
            <a:t>5. budowaniu </a:t>
          </a:r>
          <a:r>
            <a:rPr lang="pl-PL" sz="2400" kern="1200" dirty="0" smtClean="0">
              <a:solidFill>
                <a:srgbClr val="FFFF00"/>
              </a:solidFill>
            </a:rPr>
            <a:t>sieci kontaktów o charakterze międzyterytorialnym i międzynarodowym, wspierające realizację przez RLGD celów LSR </a:t>
          </a:r>
          <a:endParaRPr lang="pl-PL" sz="2400" kern="1200" dirty="0">
            <a:solidFill>
              <a:srgbClr val="FFFF00"/>
            </a:solidFill>
          </a:endParaRPr>
        </a:p>
      </dsp:txBody>
      <dsp:txXfrm>
        <a:off x="46541" y="4207015"/>
        <a:ext cx="8547300" cy="860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24.05.2023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60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9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xmlns="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xmlns="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xmlns="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xmlns="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xmlns="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24.05.2023</a:t>
            </a:fld>
            <a:endParaRPr lang="pl-PL" dirty="0"/>
          </a:p>
        </p:txBody>
      </p:sp>
      <p:pic>
        <p:nvPicPr>
          <p:cNvPr id="17" name="Obraz 16" descr="flaga Unii Europejskiej z dopiskiem dofinansowane przez Unię Europejską">
            <a:extLst>
              <a:ext uri="{FF2B5EF4-FFF2-40B4-BE49-F238E27FC236}">
                <a16:creationId xmlns:a16="http://schemas.microsoft.com/office/drawing/2014/main" xmlns="" id="{8AE6A136-8050-4F87-8CFA-9081E95DD68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8" name="Obraz 17" descr="barwy RP">
            <a:extLst>
              <a:ext uri="{FF2B5EF4-FFF2-40B4-BE49-F238E27FC236}">
                <a16:creationId xmlns:a16="http://schemas.microsoft.com/office/drawing/2014/main" xmlns="" id="{EE0A6F40-6C31-4E70-8EAE-7E07678F33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xmlns="" id="{2C4B7E3B-5C36-4D17-A68D-F7D64D0873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xmlns="" id="{7E173582-5E55-4436-9116-98E990C9551E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2" name="Obraz 21">
            <a:extLst>
              <a:ext uri="{FF2B5EF4-FFF2-40B4-BE49-F238E27FC236}">
                <a16:creationId xmlns:a16="http://schemas.microsoft.com/office/drawing/2014/main" xmlns="" id="{1DE8140D-601B-4741-96F5-2F7F72D3DCA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xmlns="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xmlns="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xmlns="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xmlns="" id="{19DF44D0-55B5-4481-9962-2726CD477642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xmlns="" id="{FA9107B1-BA8F-433F-8944-2652DDD00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7" name="Obraz 16" descr="barwy RP">
            <a:extLst>
              <a:ext uri="{FF2B5EF4-FFF2-40B4-BE49-F238E27FC236}">
                <a16:creationId xmlns:a16="http://schemas.microsoft.com/office/drawing/2014/main" xmlns="" id="{5E8841BD-6D69-4484-9753-752FF6DB29F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xmlns="" id="{F3D4A016-AF06-439A-B7EA-5A6A09793D5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xmlns="" id="{5130ABD0-6DCA-475C-B17B-A789A7477F7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xmlns="" id="{48CDFE25-4437-7188-EA7B-7D9DAD50227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xmlns="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24.05.2023</a:t>
            </a:fld>
            <a:endParaRPr lang="pl-PL" dirty="0"/>
          </a:p>
        </p:txBody>
      </p:sp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xmlns="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xmlns="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xmlns="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xmlns="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xmlns="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xmlns="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xmlns="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xmlns="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xmlns="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xmlns="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xmlns="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xmlns="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xmlns="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xmlns="" id="{055DAEDC-DA52-4645-BF40-A88A639846F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xmlns="" id="{C2615910-54E6-4967-B844-1DD935944C2B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4" name="Obraz 13">
            <a:extLst>
              <a:ext uri="{FF2B5EF4-FFF2-40B4-BE49-F238E27FC236}">
                <a16:creationId xmlns:a16="http://schemas.microsoft.com/office/drawing/2014/main" xmlns="" id="{0FF797B5-557F-4BF3-835E-D5D470679CD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xmlns="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xmlns="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24.05.2023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xmlns="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xmlns="" id="{BE2F8885-4B26-44AA-8B6E-B2B9ADA9A565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xmlns="" id="{E681A015-0B27-4107-B519-846616AB02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9" name="Obraz 18" descr="barwy RP">
            <a:extLst>
              <a:ext uri="{FF2B5EF4-FFF2-40B4-BE49-F238E27FC236}">
                <a16:creationId xmlns:a16="http://schemas.microsoft.com/office/drawing/2014/main" xmlns="" id="{87848B0D-3B6B-4598-8747-F31E242711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xmlns="" id="{5E1D0E76-31EF-4D1E-8659-F284E724F5C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xmlns="" id="{E51804CF-FF72-4096-BE18-21BAE99DB59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xmlns="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xmlns="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xmlns="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268" y="251445"/>
            <a:ext cx="8640381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Planowane cele do realizacji w działaniu 3.1 </a:t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162555"/>
              </p:ext>
            </p:extLst>
          </p:nvPr>
        </p:nvGraphicFramePr>
        <p:xfrm>
          <a:off x="1025907" y="827509"/>
          <a:ext cx="8640382" cy="619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922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323614"/>
            <a:ext cx="8640381" cy="108000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Dz. </a:t>
            </a:r>
            <a:r>
              <a:rPr lang="pl-PL" dirty="0"/>
              <a:t>3.1. (c.d.) </a:t>
            </a:r>
            <a:r>
              <a:rPr lang="pl-PL" dirty="0" smtClean="0"/>
              <a:t>– cel 2.: </a:t>
            </a:r>
            <a:r>
              <a:rPr lang="pl-PL" dirty="0"/>
              <a:t>ochrona i odbudowa naturalnych ekosystemów i bioróżnorodności środowiskowej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2374860"/>
              </p:ext>
            </p:extLst>
          </p:nvPr>
        </p:nvGraphicFramePr>
        <p:xfrm>
          <a:off x="1025907" y="1763613"/>
          <a:ext cx="8640382" cy="4896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732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179438"/>
            <a:ext cx="8640381" cy="1080120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</a:pPr>
            <a:r>
              <a:rPr lang="pl-PL" dirty="0" smtClean="0"/>
              <a:t>Dz. </a:t>
            </a:r>
            <a:r>
              <a:rPr lang="pl-PL" dirty="0"/>
              <a:t>3.1. (c.d.) </a:t>
            </a:r>
            <a:r>
              <a:rPr lang="pl-PL" dirty="0" smtClean="0"/>
              <a:t>– cel 3.: </a:t>
            </a:r>
            <a:r>
              <a:rPr lang="pl-PL" dirty="0"/>
              <a:t>promowanie i rozwijanie kultury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tradycji obszarów rybackich, </a:t>
            </a:r>
            <a:r>
              <a:rPr lang="pl-PL" dirty="0" smtClean="0"/>
              <a:t>promowanie </a:t>
            </a:r>
            <a:r>
              <a:rPr lang="pl-PL" dirty="0"/>
              <a:t>zawodu rybaka w lokalnej społeczności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389726"/>
              </p:ext>
            </p:extLst>
          </p:nvPr>
        </p:nvGraphicFramePr>
        <p:xfrm>
          <a:off x="1025906" y="1403573"/>
          <a:ext cx="9144535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038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81410" y="251445"/>
            <a:ext cx="8640381" cy="1296386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Dz. </a:t>
            </a:r>
            <a:r>
              <a:rPr lang="pl-PL" dirty="0"/>
              <a:t>3.1. (c.d.) </a:t>
            </a:r>
            <a:r>
              <a:rPr lang="pl-PL" dirty="0" smtClean="0"/>
              <a:t>– cel 4.: </a:t>
            </a:r>
            <a:r>
              <a:rPr lang="pl-PL" dirty="0"/>
              <a:t>podnoszenie poziomu życia na obszarach rybackich 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994107" y="2195661"/>
            <a:ext cx="8640382" cy="3888432"/>
            <a:chOff x="1025907" y="2088993"/>
            <a:chExt cx="8640382" cy="2114554"/>
          </a:xfrm>
        </p:grpSpPr>
        <p:sp>
          <p:nvSpPr>
            <p:cNvPr id="8" name="Dowolny kształt 7"/>
            <p:cNvSpPr/>
            <p:nvPr/>
          </p:nvSpPr>
          <p:spPr>
            <a:xfrm>
              <a:off x="1025907" y="2088993"/>
              <a:ext cx="8640382" cy="599625"/>
            </a:xfrm>
            <a:custGeom>
              <a:avLst/>
              <a:gdLst>
                <a:gd name="connsiteX0" fmla="*/ 0 w 8640382"/>
                <a:gd name="connsiteY0" fmla="*/ 99939 h 599625"/>
                <a:gd name="connsiteX1" fmla="*/ 99939 w 8640382"/>
                <a:gd name="connsiteY1" fmla="*/ 0 h 599625"/>
                <a:gd name="connsiteX2" fmla="*/ 8540443 w 8640382"/>
                <a:gd name="connsiteY2" fmla="*/ 0 h 599625"/>
                <a:gd name="connsiteX3" fmla="*/ 8640382 w 8640382"/>
                <a:gd name="connsiteY3" fmla="*/ 99939 h 599625"/>
                <a:gd name="connsiteX4" fmla="*/ 8640382 w 8640382"/>
                <a:gd name="connsiteY4" fmla="*/ 499686 h 599625"/>
                <a:gd name="connsiteX5" fmla="*/ 8540443 w 8640382"/>
                <a:gd name="connsiteY5" fmla="*/ 599625 h 599625"/>
                <a:gd name="connsiteX6" fmla="*/ 99939 w 8640382"/>
                <a:gd name="connsiteY6" fmla="*/ 599625 h 599625"/>
                <a:gd name="connsiteX7" fmla="*/ 0 w 8640382"/>
                <a:gd name="connsiteY7" fmla="*/ 499686 h 599625"/>
                <a:gd name="connsiteX8" fmla="*/ 0 w 8640382"/>
                <a:gd name="connsiteY8" fmla="*/ 99939 h 59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599625">
                  <a:moveTo>
                    <a:pt x="0" y="99939"/>
                  </a:moveTo>
                  <a:cubicBezTo>
                    <a:pt x="0" y="44744"/>
                    <a:pt x="44744" y="0"/>
                    <a:pt x="99939" y="0"/>
                  </a:cubicBezTo>
                  <a:lnTo>
                    <a:pt x="8540443" y="0"/>
                  </a:lnTo>
                  <a:cubicBezTo>
                    <a:pt x="8595638" y="0"/>
                    <a:pt x="8640382" y="44744"/>
                    <a:pt x="8640382" y="99939"/>
                  </a:cubicBezTo>
                  <a:lnTo>
                    <a:pt x="8640382" y="499686"/>
                  </a:lnTo>
                  <a:cubicBezTo>
                    <a:pt x="8640382" y="554881"/>
                    <a:pt x="8595638" y="599625"/>
                    <a:pt x="8540443" y="599625"/>
                  </a:cubicBezTo>
                  <a:lnTo>
                    <a:pt x="99939" y="599625"/>
                  </a:lnTo>
                  <a:cubicBezTo>
                    <a:pt x="44744" y="599625"/>
                    <a:pt x="0" y="554881"/>
                    <a:pt x="0" y="499686"/>
                  </a:cubicBezTo>
                  <a:lnTo>
                    <a:pt x="0" y="9993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4521" tIns="124521" rIns="124521" bIns="124521" numCol="1" spcCol="1270" anchor="t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500" kern="1200" dirty="0" smtClean="0">
                  <a:solidFill>
                    <a:srgbClr val="FFFF00"/>
                  </a:solidFill>
                </a:rPr>
                <a:t>1. propagowanie </a:t>
              </a:r>
              <a:r>
                <a:rPr lang="pl-PL" sz="2500" kern="1200" dirty="0" smtClean="0">
                  <a:solidFill>
                    <a:srgbClr val="FFFF00"/>
                  </a:solidFill>
                </a:rPr>
                <a:t>dobrostanu społecznego i kulturowego </a:t>
              </a:r>
              <a:endParaRPr lang="pl-PL" sz="2500" kern="1200" dirty="0">
                <a:solidFill>
                  <a:srgbClr val="FFFF00"/>
                </a:solidFill>
              </a:endParaRPr>
            </a:p>
          </p:txBody>
        </p:sp>
        <p:sp>
          <p:nvSpPr>
            <p:cNvPr id="11" name="Dowolny kształt 10"/>
            <p:cNvSpPr/>
            <p:nvPr/>
          </p:nvSpPr>
          <p:spPr>
            <a:xfrm>
              <a:off x="1025907" y="2860952"/>
              <a:ext cx="8640382" cy="599625"/>
            </a:xfrm>
            <a:custGeom>
              <a:avLst/>
              <a:gdLst>
                <a:gd name="connsiteX0" fmla="*/ 0 w 8640382"/>
                <a:gd name="connsiteY0" fmla="*/ 99939 h 599625"/>
                <a:gd name="connsiteX1" fmla="*/ 99939 w 8640382"/>
                <a:gd name="connsiteY1" fmla="*/ 0 h 599625"/>
                <a:gd name="connsiteX2" fmla="*/ 8540443 w 8640382"/>
                <a:gd name="connsiteY2" fmla="*/ 0 h 599625"/>
                <a:gd name="connsiteX3" fmla="*/ 8640382 w 8640382"/>
                <a:gd name="connsiteY3" fmla="*/ 99939 h 599625"/>
                <a:gd name="connsiteX4" fmla="*/ 8640382 w 8640382"/>
                <a:gd name="connsiteY4" fmla="*/ 499686 h 599625"/>
                <a:gd name="connsiteX5" fmla="*/ 8540443 w 8640382"/>
                <a:gd name="connsiteY5" fmla="*/ 599625 h 599625"/>
                <a:gd name="connsiteX6" fmla="*/ 99939 w 8640382"/>
                <a:gd name="connsiteY6" fmla="*/ 599625 h 599625"/>
                <a:gd name="connsiteX7" fmla="*/ 0 w 8640382"/>
                <a:gd name="connsiteY7" fmla="*/ 499686 h 599625"/>
                <a:gd name="connsiteX8" fmla="*/ 0 w 8640382"/>
                <a:gd name="connsiteY8" fmla="*/ 99939 h 59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599625">
                  <a:moveTo>
                    <a:pt x="0" y="99939"/>
                  </a:moveTo>
                  <a:cubicBezTo>
                    <a:pt x="0" y="44744"/>
                    <a:pt x="44744" y="0"/>
                    <a:pt x="99939" y="0"/>
                  </a:cubicBezTo>
                  <a:lnTo>
                    <a:pt x="8540443" y="0"/>
                  </a:lnTo>
                  <a:cubicBezTo>
                    <a:pt x="8595638" y="0"/>
                    <a:pt x="8640382" y="44744"/>
                    <a:pt x="8640382" y="99939"/>
                  </a:cubicBezTo>
                  <a:lnTo>
                    <a:pt x="8640382" y="499686"/>
                  </a:lnTo>
                  <a:cubicBezTo>
                    <a:pt x="8640382" y="554881"/>
                    <a:pt x="8595638" y="599625"/>
                    <a:pt x="8540443" y="599625"/>
                  </a:cubicBezTo>
                  <a:lnTo>
                    <a:pt x="99939" y="599625"/>
                  </a:lnTo>
                  <a:cubicBezTo>
                    <a:pt x="44744" y="599625"/>
                    <a:pt x="0" y="554881"/>
                    <a:pt x="0" y="499686"/>
                  </a:cubicBezTo>
                  <a:lnTo>
                    <a:pt x="0" y="9993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4521" tIns="124521" rIns="124521" bIns="124521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500" kern="1200" dirty="0" smtClean="0">
                  <a:solidFill>
                    <a:srgbClr val="FFFF00"/>
                  </a:solidFill>
                </a:rPr>
                <a:t>2. operacje </a:t>
              </a:r>
              <a:r>
                <a:rPr lang="pl-PL" sz="2500" kern="1200" dirty="0" smtClean="0">
                  <a:solidFill>
                    <a:srgbClr val="FFFF00"/>
                  </a:solidFill>
                </a:rPr>
                <a:t>mające na celu poprawę jakości życia społeczności</a:t>
              </a:r>
              <a:endParaRPr lang="pl-PL" sz="2500" kern="1200" dirty="0">
                <a:solidFill>
                  <a:srgbClr val="FFFF00"/>
                </a:solidFill>
              </a:endParaRPr>
            </a:p>
          </p:txBody>
        </p:sp>
        <p:sp>
          <p:nvSpPr>
            <p:cNvPr id="13" name="Dowolny kształt 12"/>
            <p:cNvSpPr/>
            <p:nvPr/>
          </p:nvSpPr>
          <p:spPr>
            <a:xfrm>
              <a:off x="1025907" y="3603922"/>
              <a:ext cx="8640382" cy="599625"/>
            </a:xfrm>
            <a:custGeom>
              <a:avLst/>
              <a:gdLst>
                <a:gd name="connsiteX0" fmla="*/ 0 w 8640382"/>
                <a:gd name="connsiteY0" fmla="*/ 99939 h 599625"/>
                <a:gd name="connsiteX1" fmla="*/ 99939 w 8640382"/>
                <a:gd name="connsiteY1" fmla="*/ 0 h 599625"/>
                <a:gd name="connsiteX2" fmla="*/ 8540443 w 8640382"/>
                <a:gd name="connsiteY2" fmla="*/ 0 h 599625"/>
                <a:gd name="connsiteX3" fmla="*/ 8640382 w 8640382"/>
                <a:gd name="connsiteY3" fmla="*/ 99939 h 599625"/>
                <a:gd name="connsiteX4" fmla="*/ 8640382 w 8640382"/>
                <a:gd name="connsiteY4" fmla="*/ 499686 h 599625"/>
                <a:gd name="connsiteX5" fmla="*/ 8540443 w 8640382"/>
                <a:gd name="connsiteY5" fmla="*/ 599625 h 599625"/>
                <a:gd name="connsiteX6" fmla="*/ 99939 w 8640382"/>
                <a:gd name="connsiteY6" fmla="*/ 599625 h 599625"/>
                <a:gd name="connsiteX7" fmla="*/ 0 w 8640382"/>
                <a:gd name="connsiteY7" fmla="*/ 499686 h 599625"/>
                <a:gd name="connsiteX8" fmla="*/ 0 w 8640382"/>
                <a:gd name="connsiteY8" fmla="*/ 99939 h 59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599625">
                  <a:moveTo>
                    <a:pt x="0" y="99939"/>
                  </a:moveTo>
                  <a:cubicBezTo>
                    <a:pt x="0" y="44744"/>
                    <a:pt x="44744" y="0"/>
                    <a:pt x="99939" y="0"/>
                  </a:cubicBezTo>
                  <a:lnTo>
                    <a:pt x="8540443" y="0"/>
                  </a:lnTo>
                  <a:cubicBezTo>
                    <a:pt x="8595638" y="0"/>
                    <a:pt x="8640382" y="44744"/>
                    <a:pt x="8640382" y="99939"/>
                  </a:cubicBezTo>
                  <a:lnTo>
                    <a:pt x="8640382" y="499686"/>
                  </a:lnTo>
                  <a:cubicBezTo>
                    <a:pt x="8640382" y="554881"/>
                    <a:pt x="8595638" y="599625"/>
                    <a:pt x="8540443" y="599625"/>
                  </a:cubicBezTo>
                  <a:lnTo>
                    <a:pt x="99939" y="599625"/>
                  </a:lnTo>
                  <a:cubicBezTo>
                    <a:pt x="44744" y="599625"/>
                    <a:pt x="0" y="554881"/>
                    <a:pt x="0" y="499686"/>
                  </a:cubicBezTo>
                  <a:lnTo>
                    <a:pt x="0" y="9993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4521" tIns="124521" rIns="124521" bIns="124521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500" kern="1200" dirty="0" smtClean="0">
                  <a:solidFill>
                    <a:srgbClr val="FFFF00"/>
                  </a:solidFill>
                </a:rPr>
                <a:t>3. operacje </a:t>
              </a:r>
              <a:r>
                <a:rPr lang="pl-PL" sz="2500" kern="1200" dirty="0" smtClean="0">
                  <a:solidFill>
                    <a:srgbClr val="FFFF00"/>
                  </a:solidFill>
                </a:rPr>
                <a:t>związane z usługami dla ogółu lub infrastrukturą lokalną </a:t>
              </a:r>
              <a:endParaRPr lang="pl-PL" sz="2500" kern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5" name="Objaśnienie owalne 4"/>
          <p:cNvSpPr/>
          <p:nvPr/>
        </p:nvSpPr>
        <p:spPr>
          <a:xfrm>
            <a:off x="19220" y="6084093"/>
            <a:ext cx="1728192" cy="1259760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4800" b="1" dirty="0" smtClean="0"/>
              <a:t>?</a:t>
            </a:r>
            <a:endParaRPr lang="pl-PL" sz="4800" b="1" dirty="0"/>
          </a:p>
        </p:txBody>
      </p:sp>
    </p:spTree>
    <p:extLst>
      <p:ext uri="{BB962C8B-B14F-4D97-AF65-F5344CB8AC3E}">
        <p14:creationId xmlns:p14="http://schemas.microsoft.com/office/powerpoint/2010/main" val="396257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251445"/>
            <a:ext cx="8640381" cy="79208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dirty="0" smtClean="0"/>
              <a:t>Dz. </a:t>
            </a:r>
            <a:r>
              <a:rPr lang="pl-PL" dirty="0"/>
              <a:t>3.1. (c.d.) – </a:t>
            </a:r>
            <a:r>
              <a:rPr lang="pl-PL" dirty="0" smtClean="0"/>
              <a:t>cel 5.: rozwój </a:t>
            </a:r>
            <a:r>
              <a:rPr lang="pl-PL" dirty="0"/>
              <a:t>błękitnej i cyrkularnej gospodarki - wspieranie lokalnej przedsiębiorczości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8300226"/>
              </p:ext>
            </p:extLst>
          </p:nvPr>
        </p:nvGraphicFramePr>
        <p:xfrm>
          <a:off x="1025906" y="1043533"/>
          <a:ext cx="8928511" cy="615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613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211450"/>
            <a:ext cx="8640381" cy="97610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Dz. </a:t>
            </a:r>
            <a:r>
              <a:rPr lang="pl-PL" dirty="0"/>
              <a:t>3.1. (c.d.) </a:t>
            </a:r>
            <a:r>
              <a:rPr lang="pl-PL" dirty="0" smtClean="0"/>
              <a:t>– cel 6.: </a:t>
            </a:r>
            <a:r>
              <a:rPr lang="pl-PL" dirty="0"/>
              <a:t>współpraca międzyterytorialna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międzynarodowa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1530662"/>
              </p:ext>
            </p:extLst>
          </p:nvPr>
        </p:nvGraphicFramePr>
        <p:xfrm>
          <a:off x="1025907" y="1475581"/>
          <a:ext cx="8640382" cy="5184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397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10027</TotalTime>
  <Words>411</Words>
  <Application>Microsoft Office PowerPoint</Application>
  <PresentationFormat>Niestandardowy</PresentationFormat>
  <Paragraphs>36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Open Sans</vt:lpstr>
      <vt:lpstr>Motyw pakietu Office</vt:lpstr>
      <vt:lpstr>Planowane cele do realizacji w działaniu 3.1  </vt:lpstr>
      <vt:lpstr>Dz. 3.1. (c.d.) – cel 2.: ochrona i odbudowa naturalnych ekosystemów i bioróżnorodności środowiskowej </vt:lpstr>
      <vt:lpstr>Dz. 3.1. (c.d.) – cel 3.: promowanie i rozwijanie kultury  i tradycji obszarów rybackich, promowanie zawodu rybaka w lokalnej społeczności</vt:lpstr>
      <vt:lpstr>Dz. 3.1. (c.d.) – cel 4.: podnoszenie poziomu życia na obszarach rybackich </vt:lpstr>
      <vt:lpstr>Dz. 3.1. (c.d.) – cel 5.: rozwój błękitnej i cyrkularnej gospodarki - wspieranie lokalnej przedsiębiorczości </vt:lpstr>
      <vt:lpstr>Dz. 3.1. (c.d.) – cel 6.: współpraca międzyterytorialna  i międzynarodowa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Dell</cp:lastModifiedBy>
  <cp:revision>81</cp:revision>
  <cp:lastPrinted>2023-04-25T11:28:08Z</cp:lastPrinted>
  <dcterms:created xsi:type="dcterms:W3CDTF">2022-06-22T09:40:44Z</dcterms:created>
  <dcterms:modified xsi:type="dcterms:W3CDTF">2023-05-24T12:10:08Z</dcterms:modified>
</cp:coreProperties>
</file>