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0" r:id="rId4"/>
    <p:sldId id="268" r:id="rId5"/>
    <p:sldId id="269" r:id="rId6"/>
    <p:sldId id="273" r:id="rId7"/>
    <p:sldId id="258" r:id="rId8"/>
    <p:sldId id="259" r:id="rId9"/>
    <p:sldId id="264" r:id="rId10"/>
    <p:sldId id="261" r:id="rId11"/>
    <p:sldId id="265" r:id="rId12"/>
    <p:sldId id="266" r:id="rId13"/>
    <p:sldId id="272" r:id="rId14"/>
    <p:sldId id="271" r:id="rId15"/>
    <p:sldId id="267" r:id="rId16"/>
    <p:sldId id="262" r:id="rId1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32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1B2CC-1C8A-4155-9D1B-2A5B22809E42}" type="datetimeFigureOut">
              <a:rPr lang="pl-PL" smtClean="0"/>
              <a:t>26.04.2022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6CDF-6713-4BB3-9387-149CFDF71A2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2075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1B2CC-1C8A-4155-9D1B-2A5B22809E42}" type="datetimeFigureOut">
              <a:rPr lang="pl-PL" smtClean="0"/>
              <a:t>26.04.2022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6CDF-6713-4BB3-9387-149CFDF71A2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311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1B2CC-1C8A-4155-9D1B-2A5B22809E42}" type="datetimeFigureOut">
              <a:rPr lang="pl-PL" smtClean="0"/>
              <a:t>26.04.2022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6CDF-6713-4BB3-9387-149CFDF71A2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9282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1B2CC-1C8A-4155-9D1B-2A5B22809E42}" type="datetimeFigureOut">
              <a:rPr lang="pl-PL" smtClean="0"/>
              <a:t>26.04.2022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6CDF-6713-4BB3-9387-149CFDF71A2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54423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1B2CC-1C8A-4155-9D1B-2A5B22809E42}" type="datetimeFigureOut">
              <a:rPr lang="pl-PL" smtClean="0"/>
              <a:t>26.04.2022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6CDF-6713-4BB3-9387-149CFDF71A2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70754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1B2CC-1C8A-4155-9D1B-2A5B22809E42}" type="datetimeFigureOut">
              <a:rPr lang="pl-PL" smtClean="0"/>
              <a:t>26.04.2022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6CDF-6713-4BB3-9387-149CFDF71A2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0868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1B2CC-1C8A-4155-9D1B-2A5B22809E42}" type="datetimeFigureOut">
              <a:rPr lang="pl-PL" smtClean="0"/>
              <a:t>26.04.2022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6CDF-6713-4BB3-9387-149CFDF71A2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10903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1B2CC-1C8A-4155-9D1B-2A5B22809E42}" type="datetimeFigureOut">
              <a:rPr lang="pl-PL" smtClean="0"/>
              <a:t>26.04.2022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6CDF-6713-4BB3-9387-149CFDF71A2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4662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1B2CC-1C8A-4155-9D1B-2A5B22809E42}" type="datetimeFigureOut">
              <a:rPr lang="pl-PL" smtClean="0"/>
              <a:t>26.04.2022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6CDF-6713-4BB3-9387-149CFDF71A2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06126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1B2CC-1C8A-4155-9D1B-2A5B22809E42}" type="datetimeFigureOut">
              <a:rPr lang="pl-PL" smtClean="0"/>
              <a:t>26.04.2022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6CDF-6713-4BB3-9387-149CFDF71A2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0913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1B2CC-1C8A-4155-9D1B-2A5B22809E42}" type="datetimeFigureOut">
              <a:rPr lang="pl-PL" smtClean="0"/>
              <a:t>26.04.2022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6CDF-6713-4BB3-9387-149CFDF71A2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22402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91B2CC-1C8A-4155-9D1B-2A5B22809E42}" type="datetimeFigureOut">
              <a:rPr lang="pl-PL" smtClean="0"/>
              <a:t>26.04.2022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96CDF-6713-4BB3-9387-149CFDF71A2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99814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jpe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5.jpeg"/><Relationship Id="rId5" Type="http://schemas.openxmlformats.org/officeDocument/2006/relationships/image" Target="../media/image43.emf"/><Relationship Id="rId4" Type="http://schemas.openxmlformats.org/officeDocument/2006/relationships/package" Target="../embeddings/Arkusz_programu_Microsoft_Excel1.xlsx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package" Target="../embeddings/Arkusz_programu_Microsoft_Excel2.xlsx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611" y="267527"/>
            <a:ext cx="11658182" cy="630097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772032" y="5422515"/>
            <a:ext cx="6520249" cy="212167"/>
          </a:xfrm>
        </p:spPr>
        <p:txBody>
          <a:bodyPr>
            <a:normAutofit fontScale="90000"/>
          </a:bodyPr>
          <a:lstStyle/>
          <a:p>
            <a:pPr fontAlgn="base"/>
            <a:r>
              <a:rPr lang="pl-PL" b="1" i="0" dirty="0" smtClean="0">
                <a:solidFill>
                  <a:srgbClr val="FFFF00"/>
                </a:solidFill>
                <a:effectLst/>
                <a:latin typeface="inherit"/>
              </a:rPr>
              <a:t/>
            </a:r>
            <a:br>
              <a:rPr lang="pl-PL" b="1" i="0" dirty="0" smtClean="0">
                <a:solidFill>
                  <a:srgbClr val="FFFF00"/>
                </a:solidFill>
                <a:effectLst/>
                <a:latin typeface="inherit"/>
              </a:rPr>
            </a:br>
            <a:endParaRPr lang="pl-PL" b="1" i="0" dirty="0">
              <a:solidFill>
                <a:srgbClr val="FFFF00"/>
              </a:solidFill>
              <a:effectLst/>
              <a:latin typeface="inherit"/>
            </a:endParaRPr>
          </a:p>
        </p:txBody>
      </p:sp>
      <p:pic>
        <p:nvPicPr>
          <p:cNvPr id="4" name="Obraz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11" y="319279"/>
            <a:ext cx="3284855" cy="733425"/>
          </a:xfrm>
          <a:prstGeom prst="rect">
            <a:avLst/>
          </a:prstGeom>
        </p:spPr>
      </p:pic>
      <p:pic>
        <p:nvPicPr>
          <p:cNvPr id="5" name="Obraz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898" y="267527"/>
            <a:ext cx="3477895" cy="83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330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9640" y="91396"/>
            <a:ext cx="10515600" cy="1325563"/>
          </a:xfrm>
        </p:spPr>
        <p:txBody>
          <a:bodyPr/>
          <a:lstStyle/>
          <a:p>
            <a:pPr algn="ctr"/>
            <a:r>
              <a:rPr lang="pl-PL" b="1" dirty="0" smtClean="0"/>
              <a:t>4 EDYCJE FESTIWALU RYBNEGO</a:t>
            </a:r>
            <a:endParaRPr lang="pl-PL" b="1" dirty="0"/>
          </a:p>
        </p:txBody>
      </p:sp>
      <p:pic>
        <p:nvPicPr>
          <p:cNvPr id="6146" name="Picture 2" descr="https://morzeiparseta.pl/wp-content/uploads/2020/09/20200926_141909-scaled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1" y="4408930"/>
            <a:ext cx="1497474" cy="199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morzeiparseta.pl/wp-content/uploads/2021/09/241397724_3076270715981219_3678343562161312622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813" y="4360253"/>
            <a:ext cx="2718816" cy="1996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3629" y="4360253"/>
            <a:ext cx="4135357" cy="200952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3808" y="1408176"/>
            <a:ext cx="2024377" cy="2790266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2209" y="1408176"/>
            <a:ext cx="1877908" cy="2655068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5825" y="1398802"/>
            <a:ext cx="2096384" cy="2965262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50117" y="1420769"/>
            <a:ext cx="1963691" cy="2777673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27463" y="2876176"/>
            <a:ext cx="1963691" cy="1310292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27463" y="1404436"/>
            <a:ext cx="1945203" cy="1297955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128" y="154706"/>
            <a:ext cx="2329910" cy="842772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09494" y="4393508"/>
            <a:ext cx="2984297" cy="198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7665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NABORY WNIOSKÓW 2014-2020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645920" y="2417302"/>
            <a:ext cx="6891528" cy="32051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 smtClean="0"/>
              <a:t>Łączna liczba ogłoszonych konkursów na nabory wniosków -7 NABORÓW</a:t>
            </a:r>
          </a:p>
          <a:p>
            <a:pPr marL="0" indent="0">
              <a:buNone/>
            </a:pPr>
            <a:r>
              <a:rPr lang="pl-PL" dirty="0" smtClean="0"/>
              <a:t>3 ostatnie nabory : </a:t>
            </a:r>
          </a:p>
          <a:p>
            <a:pPr marL="0" indent="0">
              <a:buNone/>
            </a:pPr>
            <a:r>
              <a:rPr lang="pl-PL" dirty="0" smtClean="0"/>
              <a:t>Nabór V -2019 r.-46 wniosków </a:t>
            </a:r>
          </a:p>
          <a:p>
            <a:pPr marL="0" indent="0">
              <a:buNone/>
            </a:pPr>
            <a:r>
              <a:rPr lang="pl-PL" dirty="0" smtClean="0"/>
              <a:t>Nabór VI-2020 r.-14 wniosków </a:t>
            </a:r>
          </a:p>
          <a:p>
            <a:pPr marL="0" indent="0">
              <a:buNone/>
            </a:pPr>
            <a:r>
              <a:rPr lang="pl-PL" dirty="0" err="1" smtClean="0"/>
              <a:t>nabor</a:t>
            </a:r>
            <a:r>
              <a:rPr lang="pl-PL" dirty="0" smtClean="0"/>
              <a:t> VII-2021 r.-29 wniosków </a:t>
            </a:r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 smtClean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2811" y="1359296"/>
            <a:ext cx="2449429" cy="5321173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360" y="124475"/>
            <a:ext cx="3413760" cy="123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0089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ZESTAWIENIA ZBIORCZE</a:t>
            </a:r>
            <a:endParaRPr lang="pl-PL" dirty="0"/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6664" y="1419149"/>
            <a:ext cx="6135624" cy="4956803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288" y="0"/>
            <a:ext cx="3001462" cy="1085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2902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516511" cy="1329043"/>
          </a:xfrm>
          <a:prstGeom prst="rect">
            <a:avLst/>
          </a:prstGeom>
        </p:spPr>
      </p:pic>
      <p:graphicFrame>
        <p:nvGraphicFramePr>
          <p:cNvPr id="5" name="Obi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886617"/>
              </p:ext>
            </p:extLst>
          </p:nvPr>
        </p:nvGraphicFramePr>
        <p:xfrm>
          <a:off x="2102739" y="1147128"/>
          <a:ext cx="6724650" cy="5200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7" name="Arkusz" r:id="rId4" imgW="6724800" imgH="5200703" progId="Excel.Sheet.12">
                  <p:embed/>
                </p:oleObj>
              </mc:Choice>
              <mc:Fallback>
                <p:oleObj name="Arkusz" r:id="rId4" imgW="6724800" imgH="5200703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02739" y="1147128"/>
                        <a:ext cx="6724650" cy="5200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Obraz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943" y="64455"/>
            <a:ext cx="2993136" cy="108267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657" y="1147128"/>
            <a:ext cx="2437320" cy="243732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97657" y="3677434"/>
            <a:ext cx="2437320" cy="243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527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838200" y="355981"/>
            <a:ext cx="10515600" cy="1325563"/>
          </a:xfrm>
        </p:spPr>
        <p:txBody>
          <a:bodyPr/>
          <a:lstStyle/>
          <a:p>
            <a:pPr algn="ctr"/>
            <a:r>
              <a:rPr lang="pl-PL" dirty="0" smtClean="0"/>
              <a:t>ZESTAWIENIA ZBIORCZE</a:t>
            </a:r>
            <a:endParaRPr lang="pl-PL" dirty="0"/>
          </a:p>
        </p:txBody>
      </p:sp>
      <p:graphicFrame>
        <p:nvGraphicFramePr>
          <p:cNvPr id="5" name="Obi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5031013"/>
              </p:ext>
            </p:extLst>
          </p:nvPr>
        </p:nvGraphicFramePr>
        <p:xfrm>
          <a:off x="1447791" y="1370806"/>
          <a:ext cx="8875794" cy="30298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4" name="Arkusz" r:id="rId3" imgW="6724800" imgH="2295347" progId="Excel.Sheet.12">
                  <p:embed/>
                </p:oleObj>
              </mc:Choice>
              <mc:Fallback>
                <p:oleObj name="Arkusz" r:id="rId3" imgW="6724800" imgH="229534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47791" y="1370806"/>
                        <a:ext cx="8875794" cy="30298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266" name="Picture 2" descr="https://morzeiparseta.pl/wp-content/uploads/2021/09/DSC_5827-2-1024x68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791" y="4486038"/>
            <a:ext cx="2468753" cy="1639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6236" y="4518221"/>
            <a:ext cx="2319528" cy="1739646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4320" y="4435918"/>
            <a:ext cx="2429265" cy="1821949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168" y="165352"/>
            <a:ext cx="2782833" cy="100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6148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b="1" dirty="0" smtClean="0"/>
              <a:t>Przykładowe operacje realizowane w ramach PO RYBACTWO i Morze 2014-2020</a:t>
            </a:r>
            <a:br>
              <a:rPr lang="pl-PL" b="1" dirty="0" smtClean="0"/>
            </a:br>
            <a:endParaRPr lang="pl-PL" b="1" dirty="0"/>
          </a:p>
        </p:txBody>
      </p:sp>
      <p:sp>
        <p:nvSpPr>
          <p:cNvPr id="5" name="Prostokąt 4"/>
          <p:cNvSpPr/>
          <p:nvPr/>
        </p:nvSpPr>
        <p:spPr>
          <a:xfrm>
            <a:off x="-819912" y="5472683"/>
            <a:ext cx="489117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b="1" dirty="0" smtClean="0">
                <a:solidFill>
                  <a:schemeClr val="accent1"/>
                </a:solidFill>
              </a:rPr>
              <a:t>"Kołobrzeg wita kotwicą„</a:t>
            </a:r>
          </a:p>
          <a:p>
            <a:pPr algn="ctr"/>
            <a:r>
              <a:rPr lang="pl-PL" sz="1400" b="1" dirty="0" smtClean="0">
                <a:solidFill>
                  <a:srgbClr val="0070C0"/>
                </a:solidFill>
              </a:rPr>
              <a:t> </a:t>
            </a:r>
            <a:r>
              <a:rPr lang="pl-PL" sz="1400" b="1" dirty="0" smtClean="0"/>
              <a:t>Muzeum Oręża Polskiego </a:t>
            </a:r>
            <a:endParaRPr lang="pl-PL" sz="1400" b="1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7917" y="2460514"/>
            <a:ext cx="4238574" cy="2060418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3149060" y="5472683"/>
            <a:ext cx="351691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 smtClean="0"/>
              <a:t> </a:t>
            </a:r>
            <a:r>
              <a:rPr lang="pl-PL" sz="1600" b="1" dirty="0">
                <a:solidFill>
                  <a:schemeClr val="accent1"/>
                </a:solidFill>
              </a:rPr>
              <a:t>Z</a:t>
            </a:r>
            <a:r>
              <a:rPr lang="pl-PL" sz="1600" b="1" dirty="0" smtClean="0">
                <a:solidFill>
                  <a:schemeClr val="accent1"/>
                </a:solidFill>
              </a:rPr>
              <a:t>akupu samochodu dostawczego oraz sprzętu ratowniczego </a:t>
            </a:r>
            <a:r>
              <a:rPr lang="pl-PL" sz="1400" b="1" dirty="0" smtClean="0"/>
              <a:t>POSP “Tryton”</a:t>
            </a:r>
            <a:endParaRPr lang="pl-PL" sz="1400" b="1" dirty="0"/>
          </a:p>
        </p:txBody>
      </p:sp>
      <p:pic>
        <p:nvPicPr>
          <p:cNvPr id="9218" name="Picture 2" descr="http://muzeum.kolobrzeg.pl/media/filer_public/b7/cf/b7cff482-4c87-427c-8519-0612e181f1ee/img_20210929_16561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08" y="2424153"/>
            <a:ext cx="1819425" cy="242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Ścieżka historyczno-edukacyjna na Wyspie Solnej otwarta - OK! KOŁOBRZ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311" y="2460514"/>
            <a:ext cx="4475117" cy="2060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rostokąt 9"/>
          <p:cNvSpPr/>
          <p:nvPr/>
        </p:nvSpPr>
        <p:spPr>
          <a:xfrm>
            <a:off x="7042005" y="5272627"/>
            <a:ext cx="43342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b="1" dirty="0" smtClean="0">
                <a:solidFill>
                  <a:schemeClr val="accent1"/>
                </a:solidFill>
              </a:rPr>
              <a:t>Ekspozycja historii dziejów Wyspy Solnej w Kołobrzegu</a:t>
            </a:r>
            <a:r>
              <a:rPr lang="pl-PL" sz="800" dirty="0" smtClean="0"/>
              <a:t/>
            </a:r>
            <a:br>
              <a:rPr lang="pl-PL" sz="800" dirty="0" smtClean="0"/>
            </a:br>
            <a:r>
              <a:rPr lang="pl-PL" sz="1400" b="1" dirty="0" smtClean="0"/>
              <a:t> Zarząd Portu Morskiego w Kołobrzegu</a:t>
            </a:r>
            <a:r>
              <a:rPr lang="pl-PL" sz="1400" b="1" dirty="0" smtClean="0">
                <a:solidFill>
                  <a:srgbClr val="0070C0"/>
                </a:solidFill>
              </a:rPr>
              <a:t/>
            </a:r>
            <a:br>
              <a:rPr lang="pl-PL" sz="1400" b="1" dirty="0" smtClean="0">
                <a:solidFill>
                  <a:srgbClr val="0070C0"/>
                </a:solidFill>
              </a:rPr>
            </a:br>
            <a:endParaRPr lang="pl-PL" sz="1400" b="1" dirty="0" smtClean="0"/>
          </a:p>
        </p:txBody>
      </p:sp>
    </p:spTree>
    <p:extLst>
      <p:ext uri="{BB962C8B-B14F-4D97-AF65-F5344CB8AC3E}">
        <p14:creationId xmlns:p14="http://schemas.microsoft.com/office/powerpoint/2010/main" val="33466223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091397" y="1027906"/>
            <a:ext cx="6588210" cy="1054314"/>
          </a:xfrm>
        </p:spPr>
        <p:txBody>
          <a:bodyPr>
            <a:normAutofit/>
          </a:bodyPr>
          <a:lstStyle/>
          <a:p>
            <a:pPr algn="ctr"/>
            <a:r>
              <a:rPr lang="pl-PL" sz="5400" b="1" dirty="0" smtClean="0"/>
              <a:t>Dziękuję za uwagę</a:t>
            </a:r>
            <a:endParaRPr lang="pl-PL" sz="54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84357" y="3026699"/>
            <a:ext cx="6759146" cy="3286897"/>
          </a:xfrm>
        </p:spPr>
        <p:txBody>
          <a:bodyPr>
            <a:normAutofit fontScale="92500" lnSpcReduction="20000"/>
          </a:bodyPr>
          <a:lstStyle/>
          <a:p>
            <a:pPr marL="0" indent="0" algn="ctr" fontAlgn="base">
              <a:buNone/>
            </a:pPr>
            <a:endParaRPr lang="pl-PL" dirty="0" smtClean="0"/>
          </a:p>
          <a:p>
            <a:pPr marL="0" indent="0" algn="ctr" fontAlgn="base">
              <a:buNone/>
            </a:pPr>
            <a:endParaRPr lang="pl-PL" dirty="0"/>
          </a:p>
          <a:p>
            <a:pPr marL="0" indent="0" algn="ctr" fontAlgn="base">
              <a:buNone/>
            </a:pPr>
            <a:r>
              <a:rPr lang="pl-PL" dirty="0" smtClean="0"/>
              <a:t>Tel: </a:t>
            </a:r>
            <a:r>
              <a:rPr lang="pl-PL" dirty="0"/>
              <a:t>789 393 </a:t>
            </a:r>
            <a:r>
              <a:rPr lang="pl-PL" dirty="0" smtClean="0"/>
              <a:t>153 lub 517 </a:t>
            </a:r>
            <a:r>
              <a:rPr lang="pl-PL" dirty="0"/>
              <a:t>797 </a:t>
            </a:r>
            <a:r>
              <a:rPr lang="pl-PL" dirty="0" smtClean="0"/>
              <a:t>782 </a:t>
            </a:r>
            <a:endParaRPr lang="pl-PL" dirty="0"/>
          </a:p>
          <a:p>
            <a:pPr marL="0" indent="0" algn="ctr" fontAlgn="base">
              <a:buNone/>
            </a:pPr>
            <a:r>
              <a:rPr lang="pl-PL" sz="4000" b="1" dirty="0" smtClean="0">
                <a:solidFill>
                  <a:srgbClr val="0070C0"/>
                </a:solidFill>
              </a:rPr>
              <a:t>www.morzeiparseta.pl </a:t>
            </a:r>
          </a:p>
          <a:p>
            <a:pPr marL="0" indent="0" algn="ctr" fontAlgn="base">
              <a:buNone/>
            </a:pPr>
            <a:r>
              <a:rPr lang="pl-PL" sz="4000" b="1" dirty="0" smtClean="0">
                <a:solidFill>
                  <a:srgbClr val="0070C0"/>
                </a:solidFill>
              </a:rPr>
              <a:t>biuro@morzeiparseta.pl</a:t>
            </a:r>
            <a:endParaRPr lang="pl-PL" sz="4000" b="1" dirty="0">
              <a:solidFill>
                <a:srgbClr val="0070C0"/>
              </a:solidFill>
            </a:endParaRPr>
          </a:p>
          <a:p>
            <a:pPr marL="0" indent="0" algn="ctr" fontAlgn="base">
              <a:buNone/>
            </a:pPr>
            <a:r>
              <a:rPr lang="pl-PL" dirty="0"/>
              <a:t>ul. Szyprów </a:t>
            </a:r>
            <a:r>
              <a:rPr lang="pl-PL" dirty="0" smtClean="0"/>
              <a:t>1 </a:t>
            </a:r>
          </a:p>
          <a:p>
            <a:pPr marL="0" indent="0" algn="ctr" fontAlgn="base">
              <a:buNone/>
            </a:pPr>
            <a:r>
              <a:rPr lang="pl-PL" dirty="0" smtClean="0"/>
              <a:t>78-100 Kołobrzeg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770" y="1027906"/>
            <a:ext cx="3639627" cy="528569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805" y="1931097"/>
            <a:ext cx="3472249" cy="151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337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STREFA LSR SRLGD ,,Morze i Parsęta’’ </a:t>
            </a:r>
            <a:endParaRPr lang="pl-PL" b="1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332" y="1868342"/>
            <a:ext cx="414337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8033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KONFERENCJA -PREZYDENCJA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45796" y="2212847"/>
            <a:ext cx="2482443" cy="406374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pl-PL" dirty="0" smtClean="0"/>
              <a:t>W maju 2019 r  w hotelu AQUARIUS SPA w Kołobrzegu  odbyła się, organizowana przez nasze Stowarzyszenie, konferencja podsumowująca naszą prezydencję w Zachodniopomorskiej Sieci Rybackich Lokalnych Grup Działania. 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2246" y="1825625"/>
            <a:ext cx="3709722" cy="2782292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1968" y="1835150"/>
            <a:ext cx="3878885" cy="1885569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2247" y="3730243"/>
            <a:ext cx="3773729" cy="2830297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5975" y="3699383"/>
            <a:ext cx="3814877" cy="2861158"/>
          </a:xfrm>
          <a:prstGeom prst="rect">
            <a:avLst/>
          </a:prstGeom>
        </p:spPr>
      </p:pic>
      <p:sp>
        <p:nvSpPr>
          <p:cNvPr id="13" name="pole tekstowe 12"/>
          <p:cNvSpPr txBox="1"/>
          <p:nvPr/>
        </p:nvSpPr>
        <p:spPr>
          <a:xfrm>
            <a:off x="8139448" y="824248"/>
            <a:ext cx="2341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 smtClean="0"/>
              <a:t>Wartośc</a:t>
            </a:r>
            <a:r>
              <a:rPr lang="pl-PL" dirty="0" smtClean="0"/>
              <a:t> projektu ok. 17 000 zł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33641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PROJEKT WSPÓŁPRACY-oczyszczacz wody powierzchniowej 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8912" y="2627933"/>
            <a:ext cx="4090911" cy="2309051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2634367" y="5543939"/>
            <a:ext cx="4378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Wartość projektu 61 200 zł 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4789" y="1690688"/>
            <a:ext cx="4954073" cy="495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037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PROJEKT WSPÓŁPRACY-ławki, leżaki, lampki, litery, kotwice , tablice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066959"/>
            <a:ext cx="3321676" cy="248699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6662" y="4398125"/>
            <a:ext cx="3948756" cy="191953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9876" y="2066959"/>
            <a:ext cx="4795542" cy="2331166"/>
          </a:xfrm>
          <a:prstGeom prst="rect">
            <a:avLst/>
          </a:prstGeom>
        </p:spPr>
      </p:pic>
      <p:pic>
        <p:nvPicPr>
          <p:cNvPr id="13314" name="Picture 2" descr="Brak opisu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276956"/>
            <a:ext cx="4168462" cy="202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9228786" y="2066959"/>
            <a:ext cx="2125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Wartość projektu 103 000 zł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635218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PROJEKT WSPÓŁPRACY-ławki, leżaki, lampki, litery, kotwice , tablice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6528" y="1612829"/>
            <a:ext cx="10177272" cy="4947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27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17299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l-PL" sz="1800" dirty="0" smtClean="0"/>
              <a:t>Rybactwo wczoraj i dziś – realizacja działań na rzecz zachowania i promocji lokalnej tradycji na obszarach: LGR Kaszuby, LGR „</a:t>
            </a:r>
            <a:r>
              <a:rPr lang="pl-PL" sz="1800" dirty="0" err="1" smtClean="0"/>
              <a:t>Mòrénka</a:t>
            </a:r>
            <a:r>
              <a:rPr lang="pl-PL" sz="1800" dirty="0" smtClean="0"/>
              <a:t>” i SRLGD „Morze i Parsęta”</a:t>
            </a:r>
            <a:br>
              <a:rPr lang="pl-PL" sz="1800" dirty="0" smtClean="0"/>
            </a:br>
            <a:r>
              <a:rPr lang="pl-PL" b="1" dirty="0" smtClean="0"/>
              <a:t>C</a:t>
            </a:r>
            <a:r>
              <a:rPr lang="pl-PL" b="1" dirty="0" smtClean="0"/>
              <a:t>ykl spotkań edukacyjnych dla dzieci </a:t>
            </a:r>
            <a:br>
              <a:rPr lang="pl-PL" b="1" dirty="0" smtClean="0"/>
            </a:br>
            <a:r>
              <a:rPr lang="pl-PL" b="1" dirty="0" smtClean="0"/>
              <a:t>,,Rybacy Bałtyku’’ 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3152" y="1716441"/>
            <a:ext cx="2600358" cy="4444111"/>
          </a:xfrm>
        </p:spPr>
        <p:txBody>
          <a:bodyPr>
            <a:normAutofit fontScale="77500" lnSpcReduction="20000"/>
          </a:bodyPr>
          <a:lstStyle/>
          <a:p>
            <a:pPr marL="0" indent="0" fontAlgn="base">
              <a:buNone/>
            </a:pPr>
            <a:r>
              <a:rPr lang="pl-PL" dirty="0" smtClean="0"/>
              <a:t>W trakcie trwających ponad  miesiąc </a:t>
            </a:r>
            <a:r>
              <a:rPr lang="pl-PL" dirty="0" smtClean="0"/>
              <a:t>spotkań w szkołach, </a:t>
            </a:r>
            <a:r>
              <a:rPr lang="pl-PL" dirty="0" smtClean="0"/>
              <a:t>z tematyką rybacką zapoznało się  </a:t>
            </a:r>
            <a:r>
              <a:rPr lang="pl-PL" b="1" dirty="0" smtClean="0"/>
              <a:t>781 uczniów z 12 </a:t>
            </a:r>
            <a:r>
              <a:rPr lang="pl-PL" dirty="0" smtClean="0"/>
              <a:t>szkół podstawowych  w: </a:t>
            </a:r>
          </a:p>
          <a:p>
            <a:r>
              <a:rPr lang="pl-PL" b="1" dirty="0" smtClean="0"/>
              <a:t>Kołobrzegu, </a:t>
            </a:r>
          </a:p>
          <a:p>
            <a:r>
              <a:rPr lang="pl-PL" b="1" dirty="0" smtClean="0"/>
              <a:t>Drzonowie, </a:t>
            </a:r>
          </a:p>
          <a:p>
            <a:r>
              <a:rPr lang="pl-PL" b="1" dirty="0" smtClean="0"/>
              <a:t>Dźwirzynie, </a:t>
            </a:r>
          </a:p>
          <a:p>
            <a:r>
              <a:rPr lang="pl-PL" b="1" dirty="0" smtClean="0"/>
              <a:t>Gościnie, </a:t>
            </a:r>
          </a:p>
          <a:p>
            <a:r>
              <a:rPr lang="pl-PL" b="1" dirty="0" smtClean="0"/>
              <a:t>Rymaniu, </a:t>
            </a:r>
          </a:p>
          <a:p>
            <a:r>
              <a:rPr lang="pl-PL" b="1" dirty="0" smtClean="0"/>
              <a:t>Siemyślu</a:t>
            </a:r>
          </a:p>
          <a:p>
            <a:r>
              <a:rPr lang="pl-PL" b="1" dirty="0" smtClean="0"/>
              <a:t>Ustroniu Morskim</a:t>
            </a:r>
            <a:endParaRPr lang="pl-PL" dirty="0" smtClean="0"/>
          </a:p>
          <a:p>
            <a:pPr marL="0" indent="0" algn="just">
              <a:buNone/>
            </a:pPr>
            <a:endParaRPr lang="pl-PL" dirty="0"/>
          </a:p>
        </p:txBody>
      </p:sp>
      <p:pic>
        <p:nvPicPr>
          <p:cNvPr id="5122" name="Picture 2" descr="You are currently viewing Podsumowanie  cyklu spotkań edukacyjnych w szkołach podstawowych  ,, Rybacy Bałtyku”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3547" y="1669832"/>
            <a:ext cx="3246533" cy="4328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morzeiparseta.pl/wp-content/uploads/2021/11/Kolobrzeg-SP1-2-scal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654" y="1690688"/>
            <a:ext cx="2838609" cy="2128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morzeiparseta.pl/wp-content/uploads/2021/11/Siemysl2-scale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654" y="3869585"/>
            <a:ext cx="2838611" cy="2128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0407" y="1669832"/>
            <a:ext cx="3045773" cy="4309422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6180" y="4685193"/>
            <a:ext cx="1751132" cy="1313349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3493008" y="6254496"/>
            <a:ext cx="3831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Wartość projektu 45 000 zł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158268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62000" y="5200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4100" name="Picture 4" descr="Brak opisu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953" y="3584529"/>
            <a:ext cx="4859714" cy="236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2236"/>
            <a:ext cx="3106524" cy="2329893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36" y="3475949"/>
            <a:ext cx="1855617" cy="2474155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3199239" y="1266021"/>
            <a:ext cx="43973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organizacja pleneru rzeźbiarskiego w Chmielnie na Kaszubach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zakup drewnianej rzeźby rybaka i jej transport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Instalacja rybaka w Porce Rybackim w Kołobrzegu 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9294" y="802002"/>
            <a:ext cx="4542375" cy="6120253"/>
          </a:xfrm>
          <a:prstGeom prst="rect">
            <a:avLst/>
          </a:prstGeom>
        </p:spPr>
      </p:pic>
      <p:sp>
        <p:nvSpPr>
          <p:cNvPr id="13" name="Tytuł 1"/>
          <p:cNvSpPr txBox="1">
            <a:spLocks/>
          </p:cNvSpPr>
          <p:nvPr/>
        </p:nvSpPr>
        <p:spPr>
          <a:xfrm>
            <a:off x="140108" y="22381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b="1" dirty="0" smtClean="0"/>
              <a:t>Rzeźba Rybaka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12834838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/>
              <a:t>Realizacja Pokazu historycznego </a:t>
            </a:r>
            <a:br>
              <a:rPr lang="pl-PL" b="1" dirty="0" smtClean="0"/>
            </a:br>
            <a:r>
              <a:rPr lang="pl-PL" b="1" dirty="0" smtClean="0"/>
              <a:t>,,Rybacy Bałtyku przed wiekami’’. 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194048" y="2433465"/>
            <a:ext cx="3578352" cy="42142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 smtClean="0"/>
              <a:t>Całodniowy </a:t>
            </a:r>
            <a:r>
              <a:rPr lang="pl-PL" dirty="0"/>
              <a:t>pokaz </a:t>
            </a:r>
            <a:r>
              <a:rPr lang="pl-PL" dirty="0" smtClean="0"/>
              <a:t>można było  obejrzeć </a:t>
            </a:r>
            <a:r>
              <a:rPr lang="pl-PL" dirty="0"/>
              <a:t>podczas IV Festiwalu Rybnego w Porcie Rybackim w Kołobrzegu w dniu 4 września 2021 r.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7170" name="Picture 2" descr="https://morzeiparseta.pl/wp-content/uploads/2021/09/241397779_2988075174763949_8515337408388839333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758" y="2514600"/>
            <a:ext cx="1934189" cy="2633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morzeiparseta.pl/wp-content/uploads/2021/09/241338932_213876924099083_4803362176767517693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4501" y="2433465"/>
            <a:ext cx="3406372" cy="250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024" y="0"/>
            <a:ext cx="2350976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270572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1600</TotalTime>
  <Words>276</Words>
  <Application>Microsoft Office PowerPoint</Application>
  <PresentationFormat>Panoramiczny</PresentationFormat>
  <Paragraphs>50</Paragraphs>
  <Slides>16</Slides>
  <Notes>0</Notes>
  <HiddenSlides>0</HiddenSlides>
  <MMClips>0</MMClips>
  <ScaleCrop>false</ScaleCrop>
  <HeadingPairs>
    <vt:vector size="8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inherit</vt:lpstr>
      <vt:lpstr>Motyw pakietu Office</vt:lpstr>
      <vt:lpstr>Arkusz programu Microsoft Excel</vt:lpstr>
      <vt:lpstr> </vt:lpstr>
      <vt:lpstr>STREFA LSR SRLGD ,,Morze i Parsęta’’ </vt:lpstr>
      <vt:lpstr>KONFERENCJA -PREZYDENCJA</vt:lpstr>
      <vt:lpstr>PROJEKT WSPÓŁPRACY-oczyszczacz wody powierzchniowej </vt:lpstr>
      <vt:lpstr>PROJEKT WSPÓŁPRACY-ławki, leżaki, lampki, litery, kotwice , tablice</vt:lpstr>
      <vt:lpstr>PROJEKT WSPÓŁPRACY-ławki, leżaki, lampki, litery, kotwice , tablice</vt:lpstr>
      <vt:lpstr>Rybactwo wczoraj i dziś – realizacja działań na rzecz zachowania i promocji lokalnej tradycji na obszarach: LGR Kaszuby, LGR „Mòrénka” i SRLGD „Morze i Parsęta” Cykl spotkań edukacyjnych dla dzieci  ,,Rybacy Bałtyku’’ </vt:lpstr>
      <vt:lpstr> </vt:lpstr>
      <vt:lpstr>Realizacja Pokazu historycznego  ,,Rybacy Bałtyku przed wiekami’’. </vt:lpstr>
      <vt:lpstr>4 EDYCJE FESTIWALU RYBNEGO</vt:lpstr>
      <vt:lpstr>NABORY WNIOSKÓW 2014-2020</vt:lpstr>
      <vt:lpstr>ZESTAWIENIA ZBIORCZE</vt:lpstr>
      <vt:lpstr>Prezentacja programu PowerPoint</vt:lpstr>
      <vt:lpstr>ZESTAWIENIA ZBIORCZE</vt:lpstr>
      <vt:lpstr>Przykładowe operacje realizowane w ramach PO RYBACTWO i Morze 2014-2020 </vt:lpstr>
      <vt:lpstr>Dziękuję za uwagę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Dell</dc:creator>
  <cp:lastModifiedBy>Dell</cp:lastModifiedBy>
  <cp:revision>35</cp:revision>
  <dcterms:created xsi:type="dcterms:W3CDTF">2022-04-26T11:10:29Z</dcterms:created>
  <dcterms:modified xsi:type="dcterms:W3CDTF">2022-04-27T13:50:49Z</dcterms:modified>
</cp:coreProperties>
</file>