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6" r:id="rId3"/>
    <p:sldId id="260" r:id="rId4"/>
    <p:sldId id="257" r:id="rId5"/>
    <p:sldId id="289" r:id="rId6"/>
    <p:sldId id="317" r:id="rId7"/>
    <p:sldId id="290" r:id="rId8"/>
    <p:sldId id="277" r:id="rId9"/>
    <p:sldId id="258" r:id="rId10"/>
    <p:sldId id="276" r:id="rId11"/>
    <p:sldId id="262" r:id="rId12"/>
    <p:sldId id="318" r:id="rId13"/>
    <p:sldId id="292" r:id="rId14"/>
    <p:sldId id="295" r:id="rId15"/>
    <p:sldId id="296" r:id="rId16"/>
    <p:sldId id="323" r:id="rId17"/>
    <p:sldId id="263" r:id="rId18"/>
    <p:sldId id="261" r:id="rId19"/>
    <p:sldId id="319" r:id="rId20"/>
    <p:sldId id="264" r:id="rId21"/>
    <p:sldId id="287" r:id="rId22"/>
    <p:sldId id="298" r:id="rId23"/>
    <p:sldId id="299" r:id="rId24"/>
    <p:sldId id="300" r:id="rId25"/>
    <p:sldId id="301" r:id="rId26"/>
    <p:sldId id="302" r:id="rId27"/>
    <p:sldId id="320" r:id="rId28"/>
    <p:sldId id="279" r:id="rId29"/>
    <p:sldId id="305" r:id="rId30"/>
    <p:sldId id="306" r:id="rId31"/>
    <p:sldId id="304" r:id="rId32"/>
    <p:sldId id="308" r:id="rId33"/>
    <p:sldId id="307" r:id="rId34"/>
    <p:sldId id="309" r:id="rId35"/>
    <p:sldId id="311" r:id="rId36"/>
    <p:sldId id="310" r:id="rId37"/>
    <p:sldId id="282" r:id="rId38"/>
    <p:sldId id="321" r:id="rId39"/>
    <p:sldId id="312" r:id="rId40"/>
    <p:sldId id="313" r:id="rId41"/>
    <p:sldId id="314" r:id="rId42"/>
    <p:sldId id="315" r:id="rId43"/>
    <p:sldId id="322" r:id="rId44"/>
    <p:sldId id="297" r:id="rId45"/>
    <p:sldId id="325" r:id="rId46"/>
    <p:sldId id="324" r:id="rId47"/>
    <p:sldId id="326" r:id="rId48"/>
    <p:sldId id="283" r:id="rId49"/>
  </p:sldIdLst>
  <p:sldSz cx="12192000" cy="6858000"/>
  <p:notesSz cx="6888163" cy="100203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19" autoAdjust="0"/>
    <p:restoredTop sz="94660"/>
  </p:normalViewPr>
  <p:slideViewPr>
    <p:cSldViewPr snapToGrid="0">
      <p:cViewPr varScale="1">
        <p:scale>
          <a:sx n="59" d="100"/>
          <a:sy n="59" d="100"/>
        </p:scale>
        <p:origin x="57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2E09B4AF-C2F0-46C4-ABA3-4917BD7385F3}"/>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xmlns="" id="{8579F8D2-F529-4F9F-A083-1ACE8D03D0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xmlns="" id="{228FBE39-57CA-450E-84BB-EE24149B373D}"/>
              </a:ext>
            </a:extLst>
          </p:cNvPr>
          <p:cNvSpPr>
            <a:spLocks noGrp="1"/>
          </p:cNvSpPr>
          <p:nvPr>
            <p:ph type="dt" sz="half" idx="10"/>
          </p:nvPr>
        </p:nvSpPr>
        <p:spPr/>
        <p:txBody>
          <a:bodyPr/>
          <a:lstStyle/>
          <a:p>
            <a:fld id="{42A9148F-786D-4D01-BE07-883EE6485324}" type="datetimeFigureOut">
              <a:rPr lang="pl-PL" smtClean="0"/>
              <a:t>2020-11-27</a:t>
            </a:fld>
            <a:endParaRPr lang="pl-PL"/>
          </a:p>
        </p:txBody>
      </p:sp>
      <p:sp>
        <p:nvSpPr>
          <p:cNvPr id="5" name="Symbol zastępczy stopki 4">
            <a:extLst>
              <a:ext uri="{FF2B5EF4-FFF2-40B4-BE49-F238E27FC236}">
                <a16:creationId xmlns:a16="http://schemas.microsoft.com/office/drawing/2014/main" xmlns="" id="{4014B4B3-3DF5-444A-A82D-FB13E1D74F3A}"/>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xmlns="" id="{A5E88745-A8DE-4CBD-BF77-84C1F5F26D5B}"/>
              </a:ext>
            </a:extLst>
          </p:cNvPr>
          <p:cNvSpPr>
            <a:spLocks noGrp="1"/>
          </p:cNvSpPr>
          <p:nvPr>
            <p:ph type="sldNum" sz="quarter" idx="12"/>
          </p:nvPr>
        </p:nvSpPr>
        <p:spPr/>
        <p:txBody>
          <a:bodyPr/>
          <a:lstStyle/>
          <a:p>
            <a:fld id="{91A04E94-88F8-41F6-806C-916D69AF2756}" type="slidenum">
              <a:rPr lang="pl-PL" smtClean="0"/>
              <a:t>‹#›</a:t>
            </a:fld>
            <a:endParaRPr lang="pl-PL"/>
          </a:p>
        </p:txBody>
      </p:sp>
    </p:spTree>
    <p:extLst>
      <p:ext uri="{BB962C8B-B14F-4D97-AF65-F5344CB8AC3E}">
        <p14:creationId xmlns:p14="http://schemas.microsoft.com/office/powerpoint/2010/main" val="301824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F74003C-068A-45A2-9908-40D8B35E4F60}"/>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xmlns="" id="{6424B4B7-9A44-475C-8857-442E9133B9A5}"/>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0731E1EE-A685-41BE-B3C7-D391288AB701}"/>
              </a:ext>
            </a:extLst>
          </p:cNvPr>
          <p:cNvSpPr>
            <a:spLocks noGrp="1"/>
          </p:cNvSpPr>
          <p:nvPr>
            <p:ph type="dt" sz="half" idx="10"/>
          </p:nvPr>
        </p:nvSpPr>
        <p:spPr/>
        <p:txBody>
          <a:bodyPr/>
          <a:lstStyle/>
          <a:p>
            <a:fld id="{42A9148F-786D-4D01-BE07-883EE6485324}" type="datetimeFigureOut">
              <a:rPr lang="pl-PL" smtClean="0"/>
              <a:t>2020-11-27</a:t>
            </a:fld>
            <a:endParaRPr lang="pl-PL"/>
          </a:p>
        </p:txBody>
      </p:sp>
      <p:sp>
        <p:nvSpPr>
          <p:cNvPr id="5" name="Symbol zastępczy stopki 4">
            <a:extLst>
              <a:ext uri="{FF2B5EF4-FFF2-40B4-BE49-F238E27FC236}">
                <a16:creationId xmlns:a16="http://schemas.microsoft.com/office/drawing/2014/main" xmlns="" id="{AF65EFB7-46D4-4D92-89E5-3D4F0251A41D}"/>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xmlns="" id="{9B1F542A-2306-432A-8126-2B894C67186E}"/>
              </a:ext>
            </a:extLst>
          </p:cNvPr>
          <p:cNvSpPr>
            <a:spLocks noGrp="1"/>
          </p:cNvSpPr>
          <p:nvPr>
            <p:ph type="sldNum" sz="quarter" idx="12"/>
          </p:nvPr>
        </p:nvSpPr>
        <p:spPr/>
        <p:txBody>
          <a:bodyPr/>
          <a:lstStyle/>
          <a:p>
            <a:fld id="{91A04E94-88F8-41F6-806C-916D69AF2756}" type="slidenum">
              <a:rPr lang="pl-PL" smtClean="0"/>
              <a:t>‹#›</a:t>
            </a:fld>
            <a:endParaRPr lang="pl-PL"/>
          </a:p>
        </p:txBody>
      </p:sp>
    </p:spTree>
    <p:extLst>
      <p:ext uri="{BB962C8B-B14F-4D97-AF65-F5344CB8AC3E}">
        <p14:creationId xmlns:p14="http://schemas.microsoft.com/office/powerpoint/2010/main" val="588293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xmlns="" id="{B77D89F5-A907-4008-91AC-D144752C2C98}"/>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xmlns="" id="{63DAA189-62AD-4EE9-8861-420ED0EDE0F0}"/>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30363DF0-5D96-415B-A91C-F6338C5BF7DA}"/>
              </a:ext>
            </a:extLst>
          </p:cNvPr>
          <p:cNvSpPr>
            <a:spLocks noGrp="1"/>
          </p:cNvSpPr>
          <p:nvPr>
            <p:ph type="dt" sz="half" idx="10"/>
          </p:nvPr>
        </p:nvSpPr>
        <p:spPr/>
        <p:txBody>
          <a:bodyPr/>
          <a:lstStyle/>
          <a:p>
            <a:fld id="{42A9148F-786D-4D01-BE07-883EE6485324}" type="datetimeFigureOut">
              <a:rPr lang="pl-PL" smtClean="0"/>
              <a:t>2020-11-27</a:t>
            </a:fld>
            <a:endParaRPr lang="pl-PL"/>
          </a:p>
        </p:txBody>
      </p:sp>
      <p:sp>
        <p:nvSpPr>
          <p:cNvPr id="5" name="Symbol zastępczy stopki 4">
            <a:extLst>
              <a:ext uri="{FF2B5EF4-FFF2-40B4-BE49-F238E27FC236}">
                <a16:creationId xmlns:a16="http://schemas.microsoft.com/office/drawing/2014/main" xmlns="" id="{0A6353D4-AA12-4501-9A5A-CE5232B56ED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xmlns="" id="{49BFA381-DBF3-4994-A69D-83810811286C}"/>
              </a:ext>
            </a:extLst>
          </p:cNvPr>
          <p:cNvSpPr>
            <a:spLocks noGrp="1"/>
          </p:cNvSpPr>
          <p:nvPr>
            <p:ph type="sldNum" sz="quarter" idx="12"/>
          </p:nvPr>
        </p:nvSpPr>
        <p:spPr/>
        <p:txBody>
          <a:bodyPr/>
          <a:lstStyle/>
          <a:p>
            <a:fld id="{91A04E94-88F8-41F6-806C-916D69AF2756}" type="slidenum">
              <a:rPr lang="pl-PL" smtClean="0"/>
              <a:t>‹#›</a:t>
            </a:fld>
            <a:endParaRPr lang="pl-PL"/>
          </a:p>
        </p:txBody>
      </p:sp>
    </p:spTree>
    <p:extLst>
      <p:ext uri="{BB962C8B-B14F-4D97-AF65-F5344CB8AC3E}">
        <p14:creationId xmlns:p14="http://schemas.microsoft.com/office/powerpoint/2010/main" val="3927420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0B044989-CA68-495E-8246-401457ACDFEB}"/>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xmlns="" id="{4A9B4665-0E50-41B7-B9F3-8855622A4D29}"/>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8B0B6495-FEEB-4563-A40E-F8091801841F}"/>
              </a:ext>
            </a:extLst>
          </p:cNvPr>
          <p:cNvSpPr>
            <a:spLocks noGrp="1"/>
          </p:cNvSpPr>
          <p:nvPr>
            <p:ph type="dt" sz="half" idx="10"/>
          </p:nvPr>
        </p:nvSpPr>
        <p:spPr/>
        <p:txBody>
          <a:bodyPr/>
          <a:lstStyle/>
          <a:p>
            <a:fld id="{42A9148F-786D-4D01-BE07-883EE6485324}" type="datetimeFigureOut">
              <a:rPr lang="pl-PL" smtClean="0"/>
              <a:t>2020-11-27</a:t>
            </a:fld>
            <a:endParaRPr lang="pl-PL"/>
          </a:p>
        </p:txBody>
      </p:sp>
      <p:sp>
        <p:nvSpPr>
          <p:cNvPr id="5" name="Symbol zastępczy stopki 4">
            <a:extLst>
              <a:ext uri="{FF2B5EF4-FFF2-40B4-BE49-F238E27FC236}">
                <a16:creationId xmlns:a16="http://schemas.microsoft.com/office/drawing/2014/main" xmlns="" id="{9568F466-315E-4D5B-B577-4B4882476612}"/>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xmlns="" id="{CF07AFDD-847F-4812-9A76-50EC4924C6EE}"/>
              </a:ext>
            </a:extLst>
          </p:cNvPr>
          <p:cNvSpPr>
            <a:spLocks noGrp="1"/>
          </p:cNvSpPr>
          <p:nvPr>
            <p:ph type="sldNum" sz="quarter" idx="12"/>
          </p:nvPr>
        </p:nvSpPr>
        <p:spPr/>
        <p:txBody>
          <a:bodyPr/>
          <a:lstStyle/>
          <a:p>
            <a:fld id="{91A04E94-88F8-41F6-806C-916D69AF2756}" type="slidenum">
              <a:rPr lang="pl-PL" smtClean="0"/>
              <a:t>‹#›</a:t>
            </a:fld>
            <a:endParaRPr lang="pl-PL"/>
          </a:p>
        </p:txBody>
      </p:sp>
    </p:spTree>
    <p:extLst>
      <p:ext uri="{BB962C8B-B14F-4D97-AF65-F5344CB8AC3E}">
        <p14:creationId xmlns:p14="http://schemas.microsoft.com/office/powerpoint/2010/main" val="3795749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3601BA38-46DD-48A6-85B0-CACA29A08A22}"/>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xmlns="" id="{E6B4EA88-5276-4538-8103-1BB13A75E9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xmlns="" id="{11F4A107-F59D-4B25-B7AD-EFACE9BE303F}"/>
              </a:ext>
            </a:extLst>
          </p:cNvPr>
          <p:cNvSpPr>
            <a:spLocks noGrp="1"/>
          </p:cNvSpPr>
          <p:nvPr>
            <p:ph type="dt" sz="half" idx="10"/>
          </p:nvPr>
        </p:nvSpPr>
        <p:spPr/>
        <p:txBody>
          <a:bodyPr/>
          <a:lstStyle/>
          <a:p>
            <a:fld id="{42A9148F-786D-4D01-BE07-883EE6485324}" type="datetimeFigureOut">
              <a:rPr lang="pl-PL" smtClean="0"/>
              <a:t>2020-11-27</a:t>
            </a:fld>
            <a:endParaRPr lang="pl-PL"/>
          </a:p>
        </p:txBody>
      </p:sp>
      <p:sp>
        <p:nvSpPr>
          <p:cNvPr id="5" name="Symbol zastępczy stopki 4">
            <a:extLst>
              <a:ext uri="{FF2B5EF4-FFF2-40B4-BE49-F238E27FC236}">
                <a16:creationId xmlns:a16="http://schemas.microsoft.com/office/drawing/2014/main" xmlns="" id="{62C5DA51-95DE-4821-A713-A422517570DA}"/>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xmlns="" id="{D243213D-48BD-4730-B067-DF06E8EF38F0}"/>
              </a:ext>
            </a:extLst>
          </p:cNvPr>
          <p:cNvSpPr>
            <a:spLocks noGrp="1"/>
          </p:cNvSpPr>
          <p:nvPr>
            <p:ph type="sldNum" sz="quarter" idx="12"/>
          </p:nvPr>
        </p:nvSpPr>
        <p:spPr/>
        <p:txBody>
          <a:bodyPr/>
          <a:lstStyle/>
          <a:p>
            <a:fld id="{91A04E94-88F8-41F6-806C-916D69AF2756}" type="slidenum">
              <a:rPr lang="pl-PL" smtClean="0"/>
              <a:t>‹#›</a:t>
            </a:fld>
            <a:endParaRPr lang="pl-PL"/>
          </a:p>
        </p:txBody>
      </p:sp>
    </p:spTree>
    <p:extLst>
      <p:ext uri="{BB962C8B-B14F-4D97-AF65-F5344CB8AC3E}">
        <p14:creationId xmlns:p14="http://schemas.microsoft.com/office/powerpoint/2010/main" val="2709738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29571C6D-0713-42EE-930E-3F12A07B1225}"/>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xmlns="" id="{E2C2530A-8E05-4631-92D6-B5850D43CCE4}"/>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xmlns="" id="{06CB297A-66EA-4C15-BDC2-764AD8ADF318}"/>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xmlns="" id="{DBBFF721-3332-4790-B9AA-5ECBBAE3C52C}"/>
              </a:ext>
            </a:extLst>
          </p:cNvPr>
          <p:cNvSpPr>
            <a:spLocks noGrp="1"/>
          </p:cNvSpPr>
          <p:nvPr>
            <p:ph type="dt" sz="half" idx="10"/>
          </p:nvPr>
        </p:nvSpPr>
        <p:spPr/>
        <p:txBody>
          <a:bodyPr/>
          <a:lstStyle/>
          <a:p>
            <a:fld id="{42A9148F-786D-4D01-BE07-883EE6485324}" type="datetimeFigureOut">
              <a:rPr lang="pl-PL" smtClean="0"/>
              <a:t>2020-11-27</a:t>
            </a:fld>
            <a:endParaRPr lang="pl-PL"/>
          </a:p>
        </p:txBody>
      </p:sp>
      <p:sp>
        <p:nvSpPr>
          <p:cNvPr id="6" name="Symbol zastępczy stopki 5">
            <a:extLst>
              <a:ext uri="{FF2B5EF4-FFF2-40B4-BE49-F238E27FC236}">
                <a16:creationId xmlns:a16="http://schemas.microsoft.com/office/drawing/2014/main" xmlns="" id="{06C69094-0643-4ECA-BA22-305799F2DD33}"/>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xmlns="" id="{B4B2A35B-5771-4FAD-A990-17AA768531F4}"/>
              </a:ext>
            </a:extLst>
          </p:cNvPr>
          <p:cNvSpPr>
            <a:spLocks noGrp="1"/>
          </p:cNvSpPr>
          <p:nvPr>
            <p:ph type="sldNum" sz="quarter" idx="12"/>
          </p:nvPr>
        </p:nvSpPr>
        <p:spPr/>
        <p:txBody>
          <a:bodyPr/>
          <a:lstStyle/>
          <a:p>
            <a:fld id="{91A04E94-88F8-41F6-806C-916D69AF2756}" type="slidenum">
              <a:rPr lang="pl-PL" smtClean="0"/>
              <a:t>‹#›</a:t>
            </a:fld>
            <a:endParaRPr lang="pl-PL"/>
          </a:p>
        </p:txBody>
      </p:sp>
    </p:spTree>
    <p:extLst>
      <p:ext uri="{BB962C8B-B14F-4D97-AF65-F5344CB8AC3E}">
        <p14:creationId xmlns:p14="http://schemas.microsoft.com/office/powerpoint/2010/main" val="2776704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B6D60133-6BD0-4451-9554-E3F052DB28DA}"/>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xmlns="" id="{F3D4AEF0-DCD7-4AEE-A91F-859D041D54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xmlns="" id="{18D7E8A8-7084-44D3-BF58-A4ACA95CCAA0}"/>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xmlns="" id="{D7F88F88-120D-425E-BB50-C240154B1F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xmlns="" id="{8CC91DDF-3EBC-4744-9AC9-9A32E4FF73C8}"/>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xmlns="" id="{844142C3-F245-4F1E-97D2-74A68FF4C960}"/>
              </a:ext>
            </a:extLst>
          </p:cNvPr>
          <p:cNvSpPr>
            <a:spLocks noGrp="1"/>
          </p:cNvSpPr>
          <p:nvPr>
            <p:ph type="dt" sz="half" idx="10"/>
          </p:nvPr>
        </p:nvSpPr>
        <p:spPr/>
        <p:txBody>
          <a:bodyPr/>
          <a:lstStyle/>
          <a:p>
            <a:fld id="{42A9148F-786D-4D01-BE07-883EE6485324}" type="datetimeFigureOut">
              <a:rPr lang="pl-PL" smtClean="0"/>
              <a:t>2020-11-27</a:t>
            </a:fld>
            <a:endParaRPr lang="pl-PL"/>
          </a:p>
        </p:txBody>
      </p:sp>
      <p:sp>
        <p:nvSpPr>
          <p:cNvPr id="8" name="Symbol zastępczy stopki 7">
            <a:extLst>
              <a:ext uri="{FF2B5EF4-FFF2-40B4-BE49-F238E27FC236}">
                <a16:creationId xmlns:a16="http://schemas.microsoft.com/office/drawing/2014/main" xmlns="" id="{EFC01066-F768-412E-AF58-6DF871205F8B}"/>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xmlns="" id="{6DFD6BD8-6788-41F9-B45A-4C75968E5212}"/>
              </a:ext>
            </a:extLst>
          </p:cNvPr>
          <p:cNvSpPr>
            <a:spLocks noGrp="1"/>
          </p:cNvSpPr>
          <p:nvPr>
            <p:ph type="sldNum" sz="quarter" idx="12"/>
          </p:nvPr>
        </p:nvSpPr>
        <p:spPr/>
        <p:txBody>
          <a:bodyPr/>
          <a:lstStyle/>
          <a:p>
            <a:fld id="{91A04E94-88F8-41F6-806C-916D69AF2756}" type="slidenum">
              <a:rPr lang="pl-PL" smtClean="0"/>
              <a:t>‹#›</a:t>
            </a:fld>
            <a:endParaRPr lang="pl-PL"/>
          </a:p>
        </p:txBody>
      </p:sp>
    </p:spTree>
    <p:extLst>
      <p:ext uri="{BB962C8B-B14F-4D97-AF65-F5344CB8AC3E}">
        <p14:creationId xmlns:p14="http://schemas.microsoft.com/office/powerpoint/2010/main" val="2532067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C840630D-E95E-4C61-B2E3-FE95FE6FBDBE}"/>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xmlns="" id="{48C11B9C-A0B0-4E2F-AE41-2B507CF0F5E2}"/>
              </a:ext>
            </a:extLst>
          </p:cNvPr>
          <p:cNvSpPr>
            <a:spLocks noGrp="1"/>
          </p:cNvSpPr>
          <p:nvPr>
            <p:ph type="dt" sz="half" idx="10"/>
          </p:nvPr>
        </p:nvSpPr>
        <p:spPr/>
        <p:txBody>
          <a:bodyPr/>
          <a:lstStyle/>
          <a:p>
            <a:fld id="{42A9148F-786D-4D01-BE07-883EE6485324}" type="datetimeFigureOut">
              <a:rPr lang="pl-PL" smtClean="0"/>
              <a:t>2020-11-27</a:t>
            </a:fld>
            <a:endParaRPr lang="pl-PL"/>
          </a:p>
        </p:txBody>
      </p:sp>
      <p:sp>
        <p:nvSpPr>
          <p:cNvPr id="4" name="Symbol zastępczy stopki 3">
            <a:extLst>
              <a:ext uri="{FF2B5EF4-FFF2-40B4-BE49-F238E27FC236}">
                <a16:creationId xmlns:a16="http://schemas.microsoft.com/office/drawing/2014/main" xmlns="" id="{72A5067C-8FC0-43D5-AE9A-11B4B80F0B8A}"/>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xmlns="" id="{3ED97F1D-4EE1-4C81-A390-D1F80BD23433}"/>
              </a:ext>
            </a:extLst>
          </p:cNvPr>
          <p:cNvSpPr>
            <a:spLocks noGrp="1"/>
          </p:cNvSpPr>
          <p:nvPr>
            <p:ph type="sldNum" sz="quarter" idx="12"/>
          </p:nvPr>
        </p:nvSpPr>
        <p:spPr/>
        <p:txBody>
          <a:bodyPr/>
          <a:lstStyle/>
          <a:p>
            <a:fld id="{91A04E94-88F8-41F6-806C-916D69AF2756}" type="slidenum">
              <a:rPr lang="pl-PL" smtClean="0"/>
              <a:t>‹#›</a:t>
            </a:fld>
            <a:endParaRPr lang="pl-PL"/>
          </a:p>
        </p:txBody>
      </p:sp>
    </p:spTree>
    <p:extLst>
      <p:ext uri="{BB962C8B-B14F-4D97-AF65-F5344CB8AC3E}">
        <p14:creationId xmlns:p14="http://schemas.microsoft.com/office/powerpoint/2010/main" val="1590338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xmlns="" id="{D2313B1A-0B21-4634-AD30-1152B7CE71D5}"/>
              </a:ext>
            </a:extLst>
          </p:cNvPr>
          <p:cNvSpPr>
            <a:spLocks noGrp="1"/>
          </p:cNvSpPr>
          <p:nvPr>
            <p:ph type="dt" sz="half" idx="10"/>
          </p:nvPr>
        </p:nvSpPr>
        <p:spPr/>
        <p:txBody>
          <a:bodyPr/>
          <a:lstStyle/>
          <a:p>
            <a:fld id="{42A9148F-786D-4D01-BE07-883EE6485324}" type="datetimeFigureOut">
              <a:rPr lang="pl-PL" smtClean="0"/>
              <a:t>2020-11-27</a:t>
            </a:fld>
            <a:endParaRPr lang="pl-PL"/>
          </a:p>
        </p:txBody>
      </p:sp>
      <p:sp>
        <p:nvSpPr>
          <p:cNvPr id="3" name="Symbol zastępczy stopki 2">
            <a:extLst>
              <a:ext uri="{FF2B5EF4-FFF2-40B4-BE49-F238E27FC236}">
                <a16:creationId xmlns:a16="http://schemas.microsoft.com/office/drawing/2014/main" xmlns="" id="{4C5A6ED4-3972-4017-B0B8-92CB3374A0E1}"/>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xmlns="" id="{5D1B1BB7-3008-4A6A-B81F-18DB361C51E7}"/>
              </a:ext>
            </a:extLst>
          </p:cNvPr>
          <p:cNvSpPr>
            <a:spLocks noGrp="1"/>
          </p:cNvSpPr>
          <p:nvPr>
            <p:ph type="sldNum" sz="quarter" idx="12"/>
          </p:nvPr>
        </p:nvSpPr>
        <p:spPr/>
        <p:txBody>
          <a:bodyPr/>
          <a:lstStyle/>
          <a:p>
            <a:fld id="{91A04E94-88F8-41F6-806C-916D69AF2756}" type="slidenum">
              <a:rPr lang="pl-PL" smtClean="0"/>
              <a:t>‹#›</a:t>
            </a:fld>
            <a:endParaRPr lang="pl-PL"/>
          </a:p>
        </p:txBody>
      </p:sp>
    </p:spTree>
    <p:extLst>
      <p:ext uri="{BB962C8B-B14F-4D97-AF65-F5344CB8AC3E}">
        <p14:creationId xmlns:p14="http://schemas.microsoft.com/office/powerpoint/2010/main" val="2442515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B6BAB2DC-53CD-4792-A419-DE25D29FD7A1}"/>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xmlns="" id="{99C9AFF3-71CA-4617-9FEC-11BE6D7C53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xmlns="" id="{0AAABC29-06F4-434D-89CE-D85A7F1CD9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xmlns="" id="{B3E96CC3-59EC-4D27-8F7A-E62C0337BAA0}"/>
              </a:ext>
            </a:extLst>
          </p:cNvPr>
          <p:cNvSpPr>
            <a:spLocks noGrp="1"/>
          </p:cNvSpPr>
          <p:nvPr>
            <p:ph type="dt" sz="half" idx="10"/>
          </p:nvPr>
        </p:nvSpPr>
        <p:spPr/>
        <p:txBody>
          <a:bodyPr/>
          <a:lstStyle/>
          <a:p>
            <a:fld id="{42A9148F-786D-4D01-BE07-883EE6485324}" type="datetimeFigureOut">
              <a:rPr lang="pl-PL" smtClean="0"/>
              <a:t>2020-11-27</a:t>
            </a:fld>
            <a:endParaRPr lang="pl-PL"/>
          </a:p>
        </p:txBody>
      </p:sp>
      <p:sp>
        <p:nvSpPr>
          <p:cNvPr id="6" name="Symbol zastępczy stopki 5">
            <a:extLst>
              <a:ext uri="{FF2B5EF4-FFF2-40B4-BE49-F238E27FC236}">
                <a16:creationId xmlns:a16="http://schemas.microsoft.com/office/drawing/2014/main" xmlns="" id="{F809371D-9472-413E-B21E-33FFAEE0CC82}"/>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xmlns="" id="{1798F2D6-CF03-409E-B851-A68C012831E0}"/>
              </a:ext>
            </a:extLst>
          </p:cNvPr>
          <p:cNvSpPr>
            <a:spLocks noGrp="1"/>
          </p:cNvSpPr>
          <p:nvPr>
            <p:ph type="sldNum" sz="quarter" idx="12"/>
          </p:nvPr>
        </p:nvSpPr>
        <p:spPr/>
        <p:txBody>
          <a:bodyPr/>
          <a:lstStyle/>
          <a:p>
            <a:fld id="{91A04E94-88F8-41F6-806C-916D69AF2756}" type="slidenum">
              <a:rPr lang="pl-PL" smtClean="0"/>
              <a:t>‹#›</a:t>
            </a:fld>
            <a:endParaRPr lang="pl-PL"/>
          </a:p>
        </p:txBody>
      </p:sp>
    </p:spTree>
    <p:extLst>
      <p:ext uri="{BB962C8B-B14F-4D97-AF65-F5344CB8AC3E}">
        <p14:creationId xmlns:p14="http://schemas.microsoft.com/office/powerpoint/2010/main" val="71383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28DCAFA3-F32C-4C89-8D1E-E0BB5BD27299}"/>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xmlns="" id="{73389127-E4A9-40B3-BF15-66A59DA893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xmlns="" id="{1E4F4EAA-7F2E-4D1B-8831-FCC46DCB9C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xmlns="" id="{D6A46DF9-1DDE-491A-97D3-2CFF0A7A6E36}"/>
              </a:ext>
            </a:extLst>
          </p:cNvPr>
          <p:cNvSpPr>
            <a:spLocks noGrp="1"/>
          </p:cNvSpPr>
          <p:nvPr>
            <p:ph type="dt" sz="half" idx="10"/>
          </p:nvPr>
        </p:nvSpPr>
        <p:spPr/>
        <p:txBody>
          <a:bodyPr/>
          <a:lstStyle/>
          <a:p>
            <a:fld id="{42A9148F-786D-4D01-BE07-883EE6485324}" type="datetimeFigureOut">
              <a:rPr lang="pl-PL" smtClean="0"/>
              <a:t>2020-11-27</a:t>
            </a:fld>
            <a:endParaRPr lang="pl-PL"/>
          </a:p>
        </p:txBody>
      </p:sp>
      <p:sp>
        <p:nvSpPr>
          <p:cNvPr id="6" name="Symbol zastępczy stopki 5">
            <a:extLst>
              <a:ext uri="{FF2B5EF4-FFF2-40B4-BE49-F238E27FC236}">
                <a16:creationId xmlns:a16="http://schemas.microsoft.com/office/drawing/2014/main" xmlns="" id="{7FFD709C-62B1-4847-9CD5-47D4C62BE676}"/>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xmlns="" id="{815C69F9-D625-45B0-B88C-AA04951FA6BD}"/>
              </a:ext>
            </a:extLst>
          </p:cNvPr>
          <p:cNvSpPr>
            <a:spLocks noGrp="1"/>
          </p:cNvSpPr>
          <p:nvPr>
            <p:ph type="sldNum" sz="quarter" idx="12"/>
          </p:nvPr>
        </p:nvSpPr>
        <p:spPr/>
        <p:txBody>
          <a:bodyPr/>
          <a:lstStyle/>
          <a:p>
            <a:fld id="{91A04E94-88F8-41F6-806C-916D69AF2756}" type="slidenum">
              <a:rPr lang="pl-PL" smtClean="0"/>
              <a:t>‹#›</a:t>
            </a:fld>
            <a:endParaRPr lang="pl-PL"/>
          </a:p>
        </p:txBody>
      </p:sp>
    </p:spTree>
    <p:extLst>
      <p:ext uri="{BB962C8B-B14F-4D97-AF65-F5344CB8AC3E}">
        <p14:creationId xmlns:p14="http://schemas.microsoft.com/office/powerpoint/2010/main" val="566596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xmlns="" id="{98E81875-C781-449D-A52F-8F8FE27243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xmlns="" id="{91F921B1-139A-42C4-AFB2-0B70572C46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6772B6AA-3C0B-4605-B4B0-344A01D663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A9148F-786D-4D01-BE07-883EE6485324}" type="datetimeFigureOut">
              <a:rPr lang="pl-PL" smtClean="0"/>
              <a:t>2020-11-27</a:t>
            </a:fld>
            <a:endParaRPr lang="pl-PL"/>
          </a:p>
        </p:txBody>
      </p:sp>
      <p:sp>
        <p:nvSpPr>
          <p:cNvPr id="5" name="Symbol zastępczy stopki 4">
            <a:extLst>
              <a:ext uri="{FF2B5EF4-FFF2-40B4-BE49-F238E27FC236}">
                <a16:creationId xmlns:a16="http://schemas.microsoft.com/office/drawing/2014/main" xmlns="" id="{9A5C4EEC-5025-4FCC-A3CF-8A3D456B2E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xmlns="" id="{D267544D-EDB7-43A3-9538-FBD9965A7E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A04E94-88F8-41F6-806C-916D69AF2756}" type="slidenum">
              <a:rPr lang="pl-PL" smtClean="0"/>
              <a:t>‹#›</a:t>
            </a:fld>
            <a:endParaRPr lang="pl-PL"/>
          </a:p>
        </p:txBody>
      </p:sp>
    </p:spTree>
    <p:extLst>
      <p:ext uri="{BB962C8B-B14F-4D97-AF65-F5344CB8AC3E}">
        <p14:creationId xmlns:p14="http://schemas.microsoft.com/office/powerpoint/2010/main" val="2229285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morzeiparseta.pl/strategia/"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morzeiparseta.pl/karty-oceny-wnioskow/"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psz.praca.gov.pl/web/power-dwup/-/3248616-sudop-system-udostepniania-danych-o-pomocy-publicznej-wyszukiwarka-pomocy-otrzymanej-przez-danego-beneficjenta" TargetMode="Externa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https://psz.praca.gov.pl/web/power-dwup/-/3248616-sudop-system-udostepniania-danych-o-pomocy-publicznej-wyszukiwarka-pomocy-otrzymanej-przez-danego-beneficjenta" TargetMode="External"/><Relationship Id="rId2" Type="http://schemas.openxmlformats.org/officeDocument/2006/relationships/hyperlink" Target="https://sudop.uokik.gov.pl/search/aidBeneficiary" TargetMode="Externa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psz.praca.gov.pl/web/power-dwup/-/3248616-sudop-system-udostepniania-danych-o-pomocy-publicznej-wyszukiwarka-pomocy-otrzymanej-przez-danego-beneficjenta" TargetMode="Externa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962938"/>
            <a:ext cx="10444294" cy="2870831"/>
          </a:xfrm>
        </p:spPr>
        <p:txBody>
          <a:bodyPr>
            <a:normAutofit fontScale="90000"/>
          </a:bodyPr>
          <a:lstStyle/>
          <a:p>
            <a: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t/>
            </a:r>
            <a:b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br>
            <a: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t/>
            </a:r>
            <a:b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br>
            <a: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t/>
            </a:r>
            <a:b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br>
            <a: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t/>
            </a:r>
            <a:b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br>
            <a: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t/>
            </a:r>
            <a:b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br>
            <a: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t>VI Nabór wniosków o dofinansowanie na operacje </a:t>
            </a:r>
            <a:b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br>
            <a: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t>w ramach Priorytetu 4 </a:t>
            </a:r>
            <a:b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br>
            <a: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t>„Zwiększenie zatrudnienia i spójności terytorialnej”</a:t>
            </a:r>
            <a:br>
              <a:rPr lang="pl-PL" sz="31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br>
            <a:r>
              <a:rPr lang="pl-PL" sz="2800" b="1" spc="75" dirty="0">
                <a:solidFill>
                  <a:srgbClr val="189229"/>
                </a:solidFill>
                <a:effectLst/>
                <a:latin typeface="Arial" panose="020B0604020202020204" pitchFamily="34" charset="0"/>
                <a:ea typeface="Times New Roman" panose="02020603050405020304" pitchFamily="18" charset="0"/>
                <a:cs typeface="Arial" panose="020B0604020202020204" pitchFamily="34" charset="0"/>
              </a:rPr>
              <a:t> </a:t>
            </a:r>
            <a:r>
              <a:rPr lang="pl-PL" sz="1050" b="1" dirty="0">
                <a:latin typeface="Arial" panose="020B0604020202020204" pitchFamily="34" charset="0"/>
                <a:cs typeface="Arial" panose="020B0604020202020204" pitchFamily="34" charset="0"/>
              </a:rPr>
              <a:t/>
            </a:r>
            <a:br>
              <a:rPr lang="pl-PL" sz="1050" b="1" dirty="0">
                <a:latin typeface="Arial" panose="020B0604020202020204" pitchFamily="34" charset="0"/>
                <a:cs typeface="Arial" panose="020B0604020202020204" pitchFamily="34" charset="0"/>
              </a:rPr>
            </a:br>
            <a:r>
              <a:rPr lang="pl-PL" sz="2800" b="1" i="0" dirty="0">
                <a:solidFill>
                  <a:srgbClr val="000000"/>
                </a:solidFill>
                <a:effectLst/>
                <a:latin typeface="Arial" panose="020B0604020202020204" pitchFamily="34" charset="0"/>
              </a:rPr>
              <a:t/>
            </a:r>
            <a:br>
              <a:rPr lang="pl-PL" sz="2800" b="1" i="0" dirty="0">
                <a:solidFill>
                  <a:srgbClr val="000000"/>
                </a:solidFill>
                <a:effectLst/>
                <a:latin typeface="Arial" panose="020B0604020202020204" pitchFamily="34" charset="0"/>
              </a:rPr>
            </a:br>
            <a:r>
              <a:rPr lang="pl-PL" sz="2200" b="1" dirty="0">
                <a:solidFill>
                  <a:srgbClr val="000000"/>
                </a:solidFill>
                <a:latin typeface="Arial" panose="020B0604020202020204" pitchFamily="34" charset="0"/>
              </a:rPr>
              <a:t>I</a:t>
            </a:r>
            <a:r>
              <a:rPr lang="pl-PL" sz="2200" b="1" i="0" dirty="0">
                <a:solidFill>
                  <a:srgbClr val="000000"/>
                </a:solidFill>
                <a:effectLst/>
                <a:latin typeface="Arial" panose="020B0604020202020204" pitchFamily="34" charset="0"/>
              </a:rPr>
              <a:t>nformacje o naborze</a:t>
            </a:r>
            <a:br>
              <a:rPr lang="pl-PL" sz="2200" b="1" i="0" dirty="0">
                <a:solidFill>
                  <a:srgbClr val="000000"/>
                </a:solidFill>
                <a:effectLst/>
                <a:latin typeface="Arial" panose="020B0604020202020204" pitchFamily="34" charset="0"/>
              </a:rPr>
            </a:br>
            <a:r>
              <a:rPr lang="pl-PL" sz="2200" b="1" dirty="0">
                <a:solidFill>
                  <a:srgbClr val="000000"/>
                </a:solidFill>
                <a:latin typeface="Arial" panose="020B0604020202020204" pitchFamily="34" charset="0"/>
              </a:rPr>
              <a:t>Zasady ubiegania się o wsparcie</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1524000" y="4102216"/>
            <a:ext cx="9144000" cy="1155583"/>
          </a:xfrm>
        </p:spPr>
        <p:txBody>
          <a:bodyPr/>
          <a:lstStyle/>
          <a:p>
            <a:endParaRPr lang="pl-PL" sz="1800" dirty="0">
              <a:solidFill>
                <a:srgbClr val="000000"/>
              </a:solidFill>
              <a:latin typeface="Arial" panose="020B0604020202020204" pitchFamily="34" charset="0"/>
            </a:endParaRPr>
          </a:p>
          <a:p>
            <a:r>
              <a:rPr lang="pl-PL" sz="1800" dirty="0">
                <a:solidFill>
                  <a:srgbClr val="000000"/>
                </a:solidFill>
                <a:latin typeface="Arial" panose="020B0604020202020204" pitchFamily="34" charset="0"/>
              </a:rPr>
              <a:t>Stowarzyszenie Rybacka Lokalna Grupa Działania „Morze i Parsęta” w Kołobrzegu</a:t>
            </a:r>
            <a:endParaRPr lang="pl-PL" dirty="0">
              <a:latin typeface="Arial" panose="020B0604020202020204" pitchFamily="34" charset="0"/>
              <a:cs typeface="Arial" panose="020B0604020202020204" pitchFamily="34" charset="0"/>
            </a:endParaRPr>
          </a:p>
        </p:txBody>
      </p:sp>
      <p:pic>
        <p:nvPicPr>
          <p:cNvPr id="6" name="Obraz 5">
            <a:extLst>
              <a:ext uri="{FF2B5EF4-FFF2-40B4-BE49-F238E27FC236}">
                <a16:creationId xmlns:a16="http://schemas.microsoft.com/office/drawing/2014/main" xmlns="" id="{EE681CF2-3AA0-44CD-9202-C26F8C87DA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537615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581418"/>
            <a:ext cx="10444294" cy="671119"/>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Zakres wsparcia</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1182845" y="1384183"/>
            <a:ext cx="9706065" cy="4156265"/>
          </a:xfrm>
        </p:spPr>
        <p:txBody>
          <a:bodyPr>
            <a:normAutofit/>
          </a:bodyPr>
          <a:lstStyle/>
          <a:p>
            <a:pPr>
              <a:lnSpc>
                <a:spcPct val="110000"/>
              </a:lnSpc>
            </a:pPr>
            <a:endParaRPr lang="pl-PL" sz="1800" dirty="0">
              <a:latin typeface="Arial" panose="020B0604020202020204" pitchFamily="34" charset="0"/>
              <a:cs typeface="Arial" panose="020B0604020202020204" pitchFamily="34" charset="0"/>
            </a:endParaRPr>
          </a:p>
          <a:p>
            <a:pPr algn="just">
              <a:lnSpc>
                <a:spcPct val="110000"/>
              </a:lnSpc>
            </a:pPr>
            <a:r>
              <a:rPr lang="pl-PL" sz="1800" b="1" dirty="0">
                <a:latin typeface="Arial" panose="020B0604020202020204" pitchFamily="34" charset="0"/>
                <a:cs typeface="Arial" panose="020B0604020202020204" pitchFamily="34" charset="0"/>
              </a:rPr>
              <a:t>Dofinansowanie</a:t>
            </a:r>
            <a:r>
              <a:rPr lang="pl-PL" sz="1800" dirty="0">
                <a:latin typeface="Arial" panose="020B0604020202020204" pitchFamily="34" charset="0"/>
                <a:cs typeface="Arial" panose="020B0604020202020204" pitchFamily="34" charset="0"/>
              </a:rPr>
              <a:t>:</a:t>
            </a:r>
          </a:p>
          <a:p>
            <a:pPr marL="285750" indent="-285750" algn="just">
              <a:lnSpc>
                <a:spcPct val="110000"/>
              </a:lnSpc>
              <a:buFont typeface="Arial" panose="020B0604020202020204" pitchFamily="34" charset="0"/>
              <a:buChar char="•"/>
            </a:pPr>
            <a:r>
              <a:rPr lang="pl-PL" sz="1800" dirty="0">
                <a:latin typeface="Arial" panose="020B0604020202020204" pitchFamily="34" charset="0"/>
                <a:cs typeface="Arial" panose="020B0604020202020204" pitchFamily="34" charset="0"/>
              </a:rPr>
              <a:t>50% kosztów kwalifikowanych</a:t>
            </a:r>
          </a:p>
          <a:p>
            <a:pPr marL="285750" indent="-285750" algn="just">
              <a:lnSpc>
                <a:spcPct val="110000"/>
              </a:lnSpc>
              <a:buFont typeface="Arial" panose="020B0604020202020204" pitchFamily="34" charset="0"/>
              <a:buChar char="•"/>
            </a:pPr>
            <a:r>
              <a:rPr lang="pl-PL" sz="1800" dirty="0">
                <a:latin typeface="Arial" panose="020B0604020202020204" pitchFamily="34" charset="0"/>
                <a:cs typeface="Arial" panose="020B0604020202020204" pitchFamily="34" charset="0"/>
              </a:rPr>
              <a:t>85%, gdy operacja spełnia określone kryteria, tzn. jest w interesie zbiorowym,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ma zbiorowego beneficjenta, zapewnia publiczny dostęp do wyników projektu,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projekt ma innowacyjne właściwości na szczeblu lokalnym</a:t>
            </a:r>
          </a:p>
        </p:txBody>
      </p:sp>
      <p:pic>
        <p:nvPicPr>
          <p:cNvPr id="8" name="Obraz 7">
            <a:extLst>
              <a:ext uri="{FF2B5EF4-FFF2-40B4-BE49-F238E27FC236}">
                <a16:creationId xmlns:a16="http://schemas.microsoft.com/office/drawing/2014/main" xmlns="" id="{BC053C21-A770-4479-9C5E-D8419927E3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643241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442820"/>
            <a:ext cx="10444294" cy="563859"/>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Cele i wskaźniki ich realizacji </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13063" y="1006678"/>
            <a:ext cx="10620463" cy="4402423"/>
          </a:xfrm>
        </p:spPr>
        <p:txBody>
          <a:bodyPr>
            <a:noAutofit/>
          </a:bodyPr>
          <a:lstStyle/>
          <a:p>
            <a:pPr algn="l">
              <a:spcBef>
                <a:spcPts val="600"/>
              </a:spcBef>
            </a:pPr>
            <a:endParaRPr lang="pl-PL" sz="1600" b="1" dirty="0">
              <a:latin typeface="Arial" panose="020B0604020202020204" pitchFamily="34" charset="0"/>
              <a:cs typeface="Arial" panose="020B0604020202020204" pitchFamily="34" charset="0"/>
            </a:endParaRPr>
          </a:p>
          <a:p>
            <a:pPr algn="just">
              <a:spcBef>
                <a:spcPts val="600"/>
              </a:spcBef>
            </a:pPr>
            <a:r>
              <a:rPr lang="pl-PL" sz="1600" b="1" dirty="0">
                <a:latin typeface="Arial" panose="020B0604020202020204" pitchFamily="34" charset="0"/>
                <a:cs typeface="Arial" panose="020B0604020202020204" pitchFamily="34" charset="0"/>
              </a:rPr>
              <a:t>Cele i wskaźniki ich realizacji zostały szczegółowo przedstawione w Lokalnej Strategii Rozwoju Stowarzyszenia Rybacka Lokalna Grupa Działania „Morze i Parsęta” </a:t>
            </a:r>
            <a:r>
              <a:rPr lang="pl-PL" sz="1600" b="1" dirty="0">
                <a:latin typeface="Arial" panose="020B0604020202020204" pitchFamily="34" charset="0"/>
                <a:cs typeface="Arial" panose="020B0604020202020204" pitchFamily="34" charset="0"/>
                <a:hlinkClick r:id="rId2"/>
              </a:rPr>
              <a:t>http://morzeiparseta.pl/strategia/</a:t>
            </a:r>
            <a:endParaRPr lang="pl-PL" sz="1600" b="1" dirty="0">
              <a:latin typeface="Arial" panose="020B0604020202020204" pitchFamily="34" charset="0"/>
              <a:cs typeface="Arial" panose="020B0604020202020204" pitchFamily="34" charset="0"/>
            </a:endParaRPr>
          </a:p>
          <a:p>
            <a:pPr algn="just">
              <a:spcBef>
                <a:spcPts val="600"/>
              </a:spcBef>
            </a:pPr>
            <a:endParaRPr lang="pl-PL" sz="1600" b="1" dirty="0">
              <a:latin typeface="Arial" panose="020B0604020202020204" pitchFamily="34" charset="0"/>
              <a:cs typeface="Arial" panose="020B0604020202020204" pitchFamily="34" charset="0"/>
            </a:endParaRPr>
          </a:p>
          <a:p>
            <a:pPr algn="just">
              <a:spcBef>
                <a:spcPts val="600"/>
              </a:spcBef>
            </a:pPr>
            <a:r>
              <a:rPr lang="pl-PL" sz="1600" b="1" dirty="0">
                <a:latin typeface="Arial" panose="020B0604020202020204" pitchFamily="34" charset="0"/>
                <a:cs typeface="Arial" panose="020B0604020202020204" pitchFamily="34" charset="0"/>
              </a:rPr>
              <a:t>Zdiagnozowane potrzeby obszaru:</a:t>
            </a:r>
          </a:p>
          <a:p>
            <a:pPr marL="171450" indent="-171450" algn="just">
              <a:lnSpc>
                <a:spcPct val="100000"/>
              </a:lnSpc>
              <a:spcBef>
                <a:spcPts val="0"/>
              </a:spcBef>
              <a:buFont typeface="Arial" panose="020B0604020202020204" pitchFamily="34" charset="0"/>
              <a:buChar char="•"/>
            </a:pPr>
            <a:r>
              <a:rPr lang="pl-PL" sz="1600" dirty="0">
                <a:latin typeface="Arial" panose="020B0604020202020204" pitchFamily="34" charset="0"/>
                <a:cs typeface="Arial" panose="020B0604020202020204" pitchFamily="34" charset="0"/>
              </a:rPr>
              <a:t>ustabilizowanie sytuacji ekonomicznej podmiotów prowadzących działalność w sektorze rybackim. Może to zostać osiągnięte na różne sposoby: w drodze bezpośredniego wspierania sektora, jak i pomocy w dywersyfikacji źródeł dochodu rybaków. </a:t>
            </a:r>
          </a:p>
          <a:p>
            <a:pPr marL="171450" indent="-171450" algn="just">
              <a:lnSpc>
                <a:spcPct val="100000"/>
              </a:lnSpc>
              <a:spcBef>
                <a:spcPts val="0"/>
              </a:spcBef>
              <a:buFont typeface="Arial" panose="020B0604020202020204" pitchFamily="34" charset="0"/>
              <a:buChar char="•"/>
            </a:pPr>
            <a:r>
              <a:rPr lang="pl-PL" sz="1600" dirty="0">
                <a:latin typeface="Arial" panose="020B0604020202020204" pitchFamily="34" charset="0"/>
                <a:cs typeface="Arial" panose="020B0604020202020204" pitchFamily="34" charset="0"/>
              </a:rPr>
              <a:t>Zniwelowanie wpływu jaki negatywne zjawiska gospodarcze dotykające sektor rybacki mają na lokalną gospodarkę. </a:t>
            </a:r>
          </a:p>
          <a:p>
            <a:pPr marL="171450" indent="-171450" algn="just">
              <a:lnSpc>
                <a:spcPct val="100000"/>
              </a:lnSpc>
              <a:spcBef>
                <a:spcPts val="0"/>
              </a:spcBef>
              <a:buFont typeface="Arial" panose="020B0604020202020204" pitchFamily="34" charset="0"/>
              <a:buChar char="•"/>
            </a:pPr>
            <a:r>
              <a:rPr lang="pl-PL" sz="1600" dirty="0">
                <a:latin typeface="Arial" panose="020B0604020202020204" pitchFamily="34" charset="0"/>
                <a:cs typeface="Arial" panose="020B0604020202020204" pitchFamily="34" charset="0"/>
              </a:rPr>
              <a:t>Zachowanie środowiska naturalnego przynajmniej w takim stanie, w jakim znajduje się ono obecnie. </a:t>
            </a:r>
          </a:p>
          <a:p>
            <a:pPr marL="171450" indent="-171450" algn="just">
              <a:lnSpc>
                <a:spcPct val="100000"/>
              </a:lnSpc>
              <a:spcBef>
                <a:spcPts val="0"/>
              </a:spcBef>
              <a:buFont typeface="Arial" panose="020B0604020202020204" pitchFamily="34" charset="0"/>
              <a:buChar char="•"/>
            </a:pPr>
            <a:r>
              <a:rPr lang="pl-PL" sz="1600" dirty="0">
                <a:latin typeface="Arial" panose="020B0604020202020204" pitchFamily="34" charset="0"/>
                <a:cs typeface="Arial" panose="020B0604020202020204" pitchFamily="34" charset="0"/>
              </a:rPr>
              <a:t>Zwiększenie komfortu zamieszkiwania na obszarze objętym LSR. Wiąże się z tym potrzeba wzbogacenia oferty rekreacyjno-kulturalnej dla mieszkańców, </a:t>
            </a:r>
          </a:p>
          <a:p>
            <a:pPr marL="171450" indent="-171450" algn="just">
              <a:lnSpc>
                <a:spcPct val="100000"/>
              </a:lnSpc>
              <a:spcBef>
                <a:spcPts val="0"/>
              </a:spcBef>
              <a:buFont typeface="Arial" panose="020B0604020202020204" pitchFamily="34" charset="0"/>
              <a:buChar char="•"/>
            </a:pPr>
            <a:r>
              <a:rPr lang="pl-PL" sz="1600" dirty="0">
                <a:latin typeface="Arial" panose="020B0604020202020204" pitchFamily="34" charset="0"/>
                <a:cs typeface="Arial" panose="020B0604020202020204" pitchFamily="34" charset="0"/>
              </a:rPr>
              <a:t>Wzrost zatrudnienia poprzez tworzenie miejsc pracy.</a:t>
            </a:r>
            <a:endParaRPr lang="pl-PL" sz="1600" b="1" dirty="0">
              <a:latin typeface="Arial" panose="020B0604020202020204" pitchFamily="34" charset="0"/>
              <a:cs typeface="Arial" panose="020B0604020202020204" pitchFamily="34" charset="0"/>
            </a:endParaRPr>
          </a:p>
          <a:p>
            <a:pPr algn="just">
              <a:spcBef>
                <a:spcPts val="600"/>
              </a:spcBef>
            </a:pPr>
            <a:r>
              <a:rPr lang="pl-PL" sz="1600" b="1" dirty="0">
                <a:latin typeface="Arial" panose="020B0604020202020204" pitchFamily="34" charset="0"/>
                <a:cs typeface="Arial" panose="020B0604020202020204" pitchFamily="34" charset="0"/>
              </a:rPr>
              <a:t>SRLGD skupia się na następujących obszarach tematycznych, które w jej ocenie wymagają interwencji: </a:t>
            </a:r>
            <a:r>
              <a:rPr lang="pl-PL" sz="1600" dirty="0">
                <a:latin typeface="Arial" panose="020B0604020202020204" pitchFamily="34" charset="0"/>
                <a:cs typeface="Arial" panose="020B0604020202020204" pitchFamily="34" charset="0"/>
              </a:rPr>
              <a:t>rynek pracy, infrastruktura turystyczno-rekreacyjna, środowisko naturalne wokół akwenów wodnych oraz działalność kulturalna związana z historią i tradycjami obszaru, w szczególności związanymi z sektorem rybactwa. </a:t>
            </a:r>
          </a:p>
          <a:p>
            <a:pPr algn="l">
              <a:spcBef>
                <a:spcPts val="600"/>
              </a:spcBef>
            </a:pPr>
            <a:endParaRPr lang="pl-PL" sz="1400" dirty="0">
              <a:latin typeface="Arial" panose="020B0604020202020204" pitchFamily="34" charset="0"/>
              <a:cs typeface="Arial" panose="020B0604020202020204" pitchFamily="34" charset="0"/>
            </a:endParaRPr>
          </a:p>
        </p:txBody>
      </p:sp>
      <p:pic>
        <p:nvPicPr>
          <p:cNvPr id="8" name="Obraz 7">
            <a:extLst>
              <a:ext uri="{FF2B5EF4-FFF2-40B4-BE49-F238E27FC236}">
                <a16:creationId xmlns:a16="http://schemas.microsoft.com/office/drawing/2014/main" xmlns="" id="{F15C6DB2-0813-4E1C-99FD-7060845760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2909149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az 7">
            <a:extLst>
              <a:ext uri="{FF2B5EF4-FFF2-40B4-BE49-F238E27FC236}">
                <a16:creationId xmlns:a16="http://schemas.microsoft.com/office/drawing/2014/main" xmlns="" id="{571E2048-5077-4E26-9DD4-7D497EDDE7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Tytuł 4">
            <a:extLst>
              <a:ext uri="{FF2B5EF4-FFF2-40B4-BE49-F238E27FC236}">
                <a16:creationId xmlns:a16="http://schemas.microsoft.com/office/drawing/2014/main" xmlns="" id="{6B3C78F4-64FC-40AF-9A4D-E4B080A77D61}"/>
              </a:ext>
            </a:extLst>
          </p:cNvPr>
          <p:cNvSpPr>
            <a:spLocks noGrp="1"/>
          </p:cNvSpPr>
          <p:nvPr>
            <p:ph type="ctrTitle"/>
          </p:nvPr>
        </p:nvSpPr>
        <p:spPr>
          <a:xfrm>
            <a:off x="847287" y="1650868"/>
            <a:ext cx="10469461" cy="2306638"/>
          </a:xfrm>
        </p:spPr>
        <p:txBody>
          <a:bodyPr>
            <a:normAutofit fontScale="90000"/>
          </a:bodyPr>
          <a:lstStyle/>
          <a:p>
            <a:r>
              <a:rPr lang="pl-PL" sz="2800" b="1" dirty="0">
                <a:solidFill>
                  <a:schemeClr val="accent6">
                    <a:lumMod val="75000"/>
                  </a:schemeClr>
                </a:solidFill>
                <a:latin typeface="Arial" panose="020B0604020202020204" pitchFamily="34" charset="0"/>
                <a:cs typeface="Arial" panose="020B0604020202020204" pitchFamily="34" charset="0"/>
              </a:rPr>
              <a:t>ZAKRES TEMATYCZNY (CELE) NABORU </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I LIMITY ŚRODKÓW</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Jakie są cele naboru?</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Jakie przedsięwzięcia mogą być realizowane w ramach naboru?</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 jest limit środków na dane przedsięwzięcie?</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 jest limit środków na jedną operację?</a:t>
            </a:r>
          </a:p>
        </p:txBody>
      </p:sp>
    </p:spTree>
    <p:extLst>
      <p:ext uri="{BB962C8B-B14F-4D97-AF65-F5344CB8AC3E}">
        <p14:creationId xmlns:p14="http://schemas.microsoft.com/office/powerpoint/2010/main" val="2120500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57168"/>
            <a:ext cx="10444294" cy="565622"/>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Zakresy tematyczne naboru i limity dostępnych środków</a:t>
            </a:r>
          </a:p>
        </p:txBody>
      </p:sp>
      <p:pic>
        <p:nvPicPr>
          <p:cNvPr id="8" name="Obraz 7">
            <a:extLst>
              <a:ext uri="{FF2B5EF4-FFF2-40B4-BE49-F238E27FC236}">
                <a16:creationId xmlns:a16="http://schemas.microsoft.com/office/drawing/2014/main" xmlns="" id="{8533BED9-A93F-4BDB-93F9-0CA289436A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99158" y="6098634"/>
            <a:ext cx="6757331" cy="557612"/>
          </a:xfrm>
          <a:prstGeom prst="rect">
            <a:avLst/>
          </a:prstGeom>
        </p:spPr>
      </p:pic>
      <p:graphicFrame>
        <p:nvGraphicFramePr>
          <p:cNvPr id="3" name="Tabela 2">
            <a:extLst>
              <a:ext uri="{FF2B5EF4-FFF2-40B4-BE49-F238E27FC236}">
                <a16:creationId xmlns:a16="http://schemas.microsoft.com/office/drawing/2014/main" xmlns="" id="{16076A27-7E19-4E0A-9F3C-F8A40D046DEE}"/>
              </a:ext>
            </a:extLst>
          </p:cNvPr>
          <p:cNvGraphicFramePr>
            <a:graphicFrameLocks noGrp="1"/>
          </p:cNvGraphicFramePr>
          <p:nvPr>
            <p:extLst>
              <p:ext uri="{D42A27DB-BD31-4B8C-83A1-F6EECF244321}">
                <p14:modId xmlns:p14="http://schemas.microsoft.com/office/powerpoint/2010/main" val="1482612183"/>
              </p:ext>
            </p:extLst>
          </p:nvPr>
        </p:nvGraphicFramePr>
        <p:xfrm>
          <a:off x="538293" y="929162"/>
          <a:ext cx="11115414" cy="5027995"/>
        </p:xfrm>
        <a:graphic>
          <a:graphicData uri="http://schemas.openxmlformats.org/drawingml/2006/table">
            <a:tbl>
              <a:tblPr firstRow="1" firstCol="1" bandRow="1">
                <a:tableStyleId>{5C22544A-7EE6-4342-B048-85BDC9FD1C3A}</a:tableStyleId>
              </a:tblPr>
              <a:tblGrid>
                <a:gridCol w="1644243">
                  <a:extLst>
                    <a:ext uri="{9D8B030D-6E8A-4147-A177-3AD203B41FA5}">
                      <a16:colId xmlns:a16="http://schemas.microsoft.com/office/drawing/2014/main" xmlns="" val="1988646545"/>
                    </a:ext>
                  </a:extLst>
                </a:gridCol>
                <a:gridCol w="2122414">
                  <a:extLst>
                    <a:ext uri="{9D8B030D-6E8A-4147-A177-3AD203B41FA5}">
                      <a16:colId xmlns:a16="http://schemas.microsoft.com/office/drawing/2014/main" xmlns="" val="2485098651"/>
                    </a:ext>
                  </a:extLst>
                </a:gridCol>
                <a:gridCol w="2416030">
                  <a:extLst>
                    <a:ext uri="{9D8B030D-6E8A-4147-A177-3AD203B41FA5}">
                      <a16:colId xmlns:a16="http://schemas.microsoft.com/office/drawing/2014/main" xmlns="" val="2733908051"/>
                    </a:ext>
                  </a:extLst>
                </a:gridCol>
                <a:gridCol w="1342238">
                  <a:extLst>
                    <a:ext uri="{9D8B030D-6E8A-4147-A177-3AD203B41FA5}">
                      <a16:colId xmlns:a16="http://schemas.microsoft.com/office/drawing/2014/main" xmlns="" val="2938588511"/>
                    </a:ext>
                  </a:extLst>
                </a:gridCol>
                <a:gridCol w="1409351">
                  <a:extLst>
                    <a:ext uri="{9D8B030D-6E8A-4147-A177-3AD203B41FA5}">
                      <a16:colId xmlns:a16="http://schemas.microsoft.com/office/drawing/2014/main" xmlns="" val="901825692"/>
                    </a:ext>
                  </a:extLst>
                </a:gridCol>
                <a:gridCol w="2181138">
                  <a:extLst>
                    <a:ext uri="{9D8B030D-6E8A-4147-A177-3AD203B41FA5}">
                      <a16:colId xmlns:a16="http://schemas.microsoft.com/office/drawing/2014/main" xmlns="" val="3370373224"/>
                    </a:ext>
                  </a:extLst>
                </a:gridCol>
              </a:tblGrid>
              <a:tr h="1319664">
                <a:tc>
                  <a:txBody>
                    <a:bodyPr/>
                    <a:lstStyle/>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r>
                        <a:rPr lang="pl-PL" sz="1200" dirty="0">
                          <a:effectLst/>
                          <a:latin typeface="Arial" panose="020B0604020202020204" pitchFamily="34" charset="0"/>
                          <a:cs typeface="Arial" panose="020B0604020202020204" pitchFamily="34" charset="0"/>
                        </a:rPr>
                        <a:t>Cel ogólny LSR</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r>
                        <a:rPr lang="pl-PL" sz="1200" dirty="0">
                          <a:effectLst/>
                          <a:latin typeface="Arial" panose="020B0604020202020204" pitchFamily="34" charset="0"/>
                          <a:cs typeface="Arial" panose="020B0604020202020204" pitchFamily="34" charset="0"/>
                        </a:rPr>
                        <a:t>Cel szczegółowy LSR</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r>
                        <a:rPr lang="pl-PL" sz="1200" dirty="0">
                          <a:effectLst/>
                          <a:latin typeface="Arial" panose="020B0604020202020204" pitchFamily="34" charset="0"/>
                          <a:cs typeface="Arial" panose="020B0604020202020204" pitchFamily="34" charset="0"/>
                        </a:rPr>
                        <a:t>Przedsięwzięcie LSR</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gn="ctr">
                        <a:lnSpc>
                          <a:spcPct val="107000"/>
                        </a:lnSpc>
                        <a:spcAft>
                          <a:spcPts val="800"/>
                        </a:spcAft>
                      </a:pPr>
                      <a:r>
                        <a:rPr lang="pl-PL" sz="1200" dirty="0">
                          <a:effectLst/>
                          <a:latin typeface="Arial" panose="020B0604020202020204" pitchFamily="34" charset="0"/>
                          <a:cs typeface="Arial" panose="020B0604020202020204" pitchFamily="34" charset="0"/>
                        </a:rPr>
                        <a:t>Limit środków przeznaczonych na dane przedsięwzięcie w ramach ogłaszanego naboru</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pPr algn="ctr">
                        <a:lnSpc>
                          <a:spcPct val="107000"/>
                        </a:lnSpc>
                        <a:spcAft>
                          <a:spcPts val="800"/>
                        </a:spcAft>
                      </a:pPr>
                      <a:r>
                        <a:rPr lang="pl-PL" sz="1200" dirty="0">
                          <a:effectLst/>
                          <a:latin typeface="Arial" panose="020B0604020202020204" pitchFamily="34" charset="0"/>
                          <a:cs typeface="Arial" panose="020B0604020202020204" pitchFamily="34" charset="0"/>
                        </a:rPr>
                        <a:t>Limit środków przeznaczonych na jeden wniosek  w ramach ogłaszanego naboru</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r>
                        <a:rPr lang="pl-PL" sz="1200" dirty="0">
                          <a:effectLst/>
                          <a:latin typeface="Arial" panose="020B0604020202020204" pitchFamily="34" charset="0"/>
                          <a:cs typeface="Arial" panose="020B0604020202020204" pitchFamily="34" charset="0"/>
                        </a:rPr>
                        <a:t>Cel, zgodnie </a:t>
                      </a:r>
                      <a:br>
                        <a:rPr lang="pl-PL" sz="1200" dirty="0">
                          <a:effectLst/>
                          <a:latin typeface="Arial" panose="020B0604020202020204" pitchFamily="34" charset="0"/>
                          <a:cs typeface="Arial" panose="020B0604020202020204" pitchFamily="34" charset="0"/>
                        </a:rPr>
                      </a:br>
                      <a:r>
                        <a:rPr lang="pl-PL" sz="1200" dirty="0">
                          <a:effectLst/>
                          <a:latin typeface="Arial" panose="020B0604020202020204" pitchFamily="34" charset="0"/>
                          <a:cs typeface="Arial" panose="020B0604020202020204" pitchFamily="34" charset="0"/>
                        </a:rPr>
                        <a:t>z rozporządzeniem</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extLst>
                  <a:ext uri="{0D108BD9-81ED-4DB2-BD59-A6C34878D82A}">
                    <a16:rowId xmlns:a16="http://schemas.microsoft.com/office/drawing/2014/main" xmlns="" val="3712216019"/>
                  </a:ext>
                </a:extLst>
              </a:tr>
              <a:tr h="1891141">
                <a:tc rowSpan="2">
                  <a:txBody>
                    <a:bodyPr/>
                    <a:lstStyle/>
                    <a:p>
                      <a:pPr>
                        <a:lnSpc>
                          <a:spcPct val="107000"/>
                        </a:lnSpc>
                        <a:spcAft>
                          <a:spcPts val="800"/>
                        </a:spcAft>
                      </a:pPr>
                      <a:r>
                        <a:rPr lang="pl-PL" sz="1200" dirty="0">
                          <a:effectLst/>
                          <a:latin typeface="Arial" panose="020B0604020202020204" pitchFamily="34" charset="0"/>
                          <a:cs typeface="Arial" panose="020B0604020202020204" pitchFamily="34" charset="0"/>
                        </a:rPr>
                        <a:t>1.Rozwój obszaru  objętego LSR przy wykorzystaniu lokalnych atutów</a:t>
                      </a:r>
                    </a:p>
                  </a:txBody>
                  <a:tcPr marL="44457" marR="44457" marT="0" marB="0"/>
                </a:tc>
                <a:tc>
                  <a:txBody>
                    <a:bodyPr/>
                    <a:lstStyle/>
                    <a:p>
                      <a:pPr>
                        <a:lnSpc>
                          <a:spcPct val="107000"/>
                        </a:lnSpc>
                        <a:spcAft>
                          <a:spcPts val="800"/>
                        </a:spcAft>
                      </a:pPr>
                      <a:r>
                        <a:rPr lang="pl-PL" sz="1200" dirty="0">
                          <a:effectLst/>
                          <a:latin typeface="Arial" panose="020B0604020202020204" pitchFamily="34" charset="0"/>
                          <a:cs typeface="Arial" panose="020B0604020202020204" pitchFamily="34" charset="0"/>
                        </a:rPr>
                        <a:t>1.1 Utrzymanie i poprawienie pozycji rynkowej przedsiębiorstw prowadzących działalność gospodarczą na obszarze objętym LSR</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nSpc>
                          <a:spcPct val="107000"/>
                        </a:lnSpc>
                        <a:spcAft>
                          <a:spcPts val="800"/>
                        </a:spcAft>
                      </a:pPr>
                      <a:r>
                        <a:rPr lang="pl-PL" sz="1200" dirty="0">
                          <a:effectLst/>
                          <a:latin typeface="Arial" panose="020B0604020202020204" pitchFamily="34" charset="0"/>
                          <a:cs typeface="Arial" panose="020B0604020202020204" pitchFamily="34" charset="0"/>
                        </a:rPr>
                        <a:t>1.1.1 Podnoszenie wartości produktów sektora rybołówstwa i akwakultury poprzez tworzenie lub rozwijanie łańcucha dostaw tych produktów na obszarze LSR.  </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gn="ctr">
                        <a:lnSpc>
                          <a:spcPct val="150000"/>
                        </a:lnSpc>
                        <a:spcAft>
                          <a:spcPts val="800"/>
                        </a:spcAft>
                      </a:pPr>
                      <a:r>
                        <a:rPr lang="pl-PL" sz="1200" b="1" dirty="0">
                          <a:solidFill>
                            <a:schemeClr val="accent6">
                              <a:lumMod val="75000"/>
                            </a:schemeClr>
                          </a:solidFill>
                          <a:effectLst/>
                          <a:latin typeface="Arial" panose="020B0604020202020204" pitchFamily="34" charset="0"/>
                          <a:cs typeface="Arial" panose="020B0604020202020204" pitchFamily="34" charset="0"/>
                        </a:rPr>
                        <a:t>400 000</a:t>
                      </a:r>
                      <a:endParaRPr lang="pl-PL" sz="1200" b="1"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pPr algn="ctr">
                        <a:lnSpc>
                          <a:spcPct val="107000"/>
                        </a:lnSpc>
                        <a:spcAft>
                          <a:spcPts val="800"/>
                        </a:spcAft>
                      </a:pPr>
                      <a:r>
                        <a:rPr lang="pl-PL" sz="1200" b="1" dirty="0">
                          <a:solidFill>
                            <a:schemeClr val="accent6">
                              <a:lumMod val="75000"/>
                            </a:schemeClr>
                          </a:solidFill>
                          <a:effectLst/>
                          <a:latin typeface="Arial" panose="020B0604020202020204" pitchFamily="34" charset="0"/>
                          <a:cs typeface="Arial" panose="020B0604020202020204" pitchFamily="34" charset="0"/>
                        </a:rPr>
                        <a:t>80 000</a:t>
                      </a:r>
                      <a:endParaRPr lang="pl-PL" sz="1200" b="1"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pPr>
                        <a:lnSpc>
                          <a:spcPct val="107000"/>
                        </a:lnSpc>
                        <a:spcAft>
                          <a:spcPts val="800"/>
                        </a:spcAft>
                      </a:pPr>
                      <a:r>
                        <a:rPr lang="pl-PL" sz="1200" dirty="0">
                          <a:effectLst/>
                          <a:latin typeface="Arial" panose="020B0604020202020204" pitchFamily="34" charset="0"/>
                          <a:cs typeface="Arial" panose="020B0604020202020204" pitchFamily="34" charset="0"/>
                        </a:rPr>
                        <a:t>§4 pkt 1 </a:t>
                      </a:r>
                      <a:r>
                        <a:rPr lang="pl-PL" sz="1200" dirty="0" err="1">
                          <a:effectLst/>
                          <a:latin typeface="Arial" panose="020B0604020202020204" pitchFamily="34" charset="0"/>
                          <a:cs typeface="Arial" panose="020B0604020202020204" pitchFamily="34" charset="0"/>
                        </a:rPr>
                        <a:t>lit.a</a:t>
                      </a:r>
                      <a:r>
                        <a:rPr lang="pl-PL" sz="1200" dirty="0">
                          <a:effectLst/>
                          <a:latin typeface="Arial" panose="020B0604020202020204" pitchFamily="34" charset="0"/>
                          <a:cs typeface="Arial" panose="020B0604020202020204" pitchFamily="34" charset="0"/>
                        </a:rPr>
                        <a:t> podnoszenie wartości produktów sektora rybołówstwa i akwakultury przez tworzenie lub rozwijanie łańcucha dostaw, obejmującego działalność związaną z produkcją, przetwarzaniem i obrotem produktami sektora rybołówstwa i akwakultury</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extLst>
                  <a:ext uri="{0D108BD9-81ED-4DB2-BD59-A6C34878D82A}">
                    <a16:rowId xmlns:a16="http://schemas.microsoft.com/office/drawing/2014/main" xmlns="" val="956489579"/>
                  </a:ext>
                </a:extLst>
              </a:tr>
              <a:tr h="1700976">
                <a:tc vMerge="1">
                  <a:txBody>
                    <a:bodyPr/>
                    <a:lstStyle/>
                    <a:p>
                      <a:pPr>
                        <a:lnSpc>
                          <a:spcPct val="107000"/>
                        </a:lnSpc>
                        <a:spcAft>
                          <a:spcPts val="800"/>
                        </a:spcAft>
                      </a:pPr>
                      <a:r>
                        <a:rPr lang="pl-PL" sz="1200" dirty="0">
                          <a:effectLst/>
                          <a:latin typeface="Arial" panose="020B0604020202020204" pitchFamily="34" charset="0"/>
                          <a:cs typeface="Arial" panose="020B0604020202020204" pitchFamily="34" charset="0"/>
                        </a:rPr>
                        <a:t>1.Rozwój obszaru  objętego LSR przy wykorzystaniu lokalnych atutów</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nSpc>
                          <a:spcPct val="107000"/>
                        </a:lnSpc>
                        <a:spcAft>
                          <a:spcPts val="800"/>
                        </a:spcAft>
                      </a:pPr>
                      <a:r>
                        <a:rPr lang="pl-PL" sz="1200">
                          <a:effectLst/>
                          <a:latin typeface="Arial" panose="020B0604020202020204" pitchFamily="34" charset="0"/>
                          <a:cs typeface="Arial" panose="020B0604020202020204" pitchFamily="34" charset="0"/>
                        </a:rPr>
                        <a:t>1.2 Dywersyfikacja źródeł dochodów osób funkcjonujących na obszarze objętym LSR</a:t>
                      </a:r>
                      <a:endParaRPr lang="pl-PL" sz="120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nSpc>
                          <a:spcPct val="107000"/>
                        </a:lnSpc>
                        <a:spcAft>
                          <a:spcPts val="800"/>
                        </a:spcAft>
                      </a:pPr>
                      <a:r>
                        <a:rPr lang="pl-PL" sz="1200" dirty="0">
                          <a:effectLst/>
                          <a:latin typeface="Arial" panose="020B0604020202020204" pitchFamily="34" charset="0"/>
                          <a:cs typeface="Arial" panose="020B0604020202020204" pitchFamily="34" charset="0"/>
                        </a:rPr>
                        <a:t>1.2.2 Rybackie start-</a:t>
                      </a:r>
                      <a:r>
                        <a:rPr lang="pl-PL" sz="1200" dirty="0" err="1">
                          <a:effectLst/>
                          <a:latin typeface="Arial" panose="020B0604020202020204" pitchFamily="34" charset="0"/>
                          <a:cs typeface="Arial" panose="020B0604020202020204" pitchFamily="34" charset="0"/>
                        </a:rPr>
                        <a:t>upy</a:t>
                      </a:r>
                      <a:r>
                        <a:rPr lang="pl-PL" sz="1200" dirty="0">
                          <a:effectLst/>
                          <a:latin typeface="Arial" panose="020B0604020202020204" pitchFamily="34" charset="0"/>
                          <a:cs typeface="Arial" panose="020B0604020202020204" pitchFamily="34" charset="0"/>
                        </a:rPr>
                        <a:t>, podejmowanie przez rybaków działalności gospodarczej niezwiązanej bezpośrednio z rybołówstwem lub podejmowanie, bądź rozwijanie działalności gospodarczej służącej rozwojowi obszarów rybackich i akwakultury. </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gn="ctr">
                        <a:lnSpc>
                          <a:spcPct val="150000"/>
                        </a:lnSpc>
                        <a:spcAft>
                          <a:spcPts val="800"/>
                        </a:spcAft>
                      </a:pPr>
                      <a:r>
                        <a:rPr lang="pl-PL" sz="1200" b="1" dirty="0">
                          <a:solidFill>
                            <a:schemeClr val="accent6">
                              <a:lumMod val="75000"/>
                            </a:schemeClr>
                          </a:solidFill>
                          <a:effectLst/>
                          <a:latin typeface="Arial" panose="020B0604020202020204" pitchFamily="34" charset="0"/>
                          <a:cs typeface="Arial" panose="020B0604020202020204" pitchFamily="34" charset="0"/>
                        </a:rPr>
                        <a:t>656 000</a:t>
                      </a:r>
                      <a:endParaRPr lang="pl-PL" sz="1200" b="1"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pPr algn="ctr">
                        <a:lnSpc>
                          <a:spcPct val="107000"/>
                        </a:lnSpc>
                        <a:spcAft>
                          <a:spcPts val="800"/>
                        </a:spcAft>
                      </a:pPr>
                      <a:r>
                        <a:rPr lang="pl-PL" sz="1200" b="1" dirty="0">
                          <a:solidFill>
                            <a:schemeClr val="accent6">
                              <a:lumMod val="75000"/>
                            </a:schemeClr>
                          </a:solidFill>
                          <a:effectLst/>
                          <a:latin typeface="Arial" panose="020B0604020202020204" pitchFamily="34" charset="0"/>
                          <a:cs typeface="Arial" panose="020B0604020202020204" pitchFamily="34" charset="0"/>
                        </a:rPr>
                        <a:t>80 000</a:t>
                      </a:r>
                      <a:endParaRPr lang="pl-PL" sz="1200" b="1"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pPr>
                        <a:lnSpc>
                          <a:spcPct val="107000"/>
                        </a:lnSpc>
                        <a:spcAft>
                          <a:spcPts val="800"/>
                        </a:spcAft>
                      </a:pPr>
                      <a:r>
                        <a:rPr lang="pl-PL" sz="1200" dirty="0">
                          <a:effectLst/>
                          <a:latin typeface="Arial" panose="020B0604020202020204" pitchFamily="34" charset="0"/>
                          <a:cs typeface="Arial" panose="020B0604020202020204" pitchFamily="34" charset="0"/>
                        </a:rPr>
                        <a:t>§5 pkt 1 lit. b podejmowanie, wykonywanie lub rozwijanie działalności gospodarczej służącej rozwojowi obszarów rybackich i obszarów akwakultury</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extLst>
                  <a:ext uri="{0D108BD9-81ED-4DB2-BD59-A6C34878D82A}">
                    <a16:rowId xmlns:a16="http://schemas.microsoft.com/office/drawing/2014/main" xmlns="" val="2289929183"/>
                  </a:ext>
                </a:extLst>
              </a:tr>
            </a:tbl>
          </a:graphicData>
        </a:graphic>
      </p:graphicFrame>
    </p:spTree>
    <p:extLst>
      <p:ext uri="{BB962C8B-B14F-4D97-AF65-F5344CB8AC3E}">
        <p14:creationId xmlns:p14="http://schemas.microsoft.com/office/powerpoint/2010/main" val="554372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57168"/>
            <a:ext cx="10444294" cy="565622"/>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Zakresy tematyczne naboru i limity dostępnych środków</a:t>
            </a:r>
          </a:p>
        </p:txBody>
      </p:sp>
      <p:pic>
        <p:nvPicPr>
          <p:cNvPr id="8" name="Obraz 7">
            <a:extLst>
              <a:ext uri="{FF2B5EF4-FFF2-40B4-BE49-F238E27FC236}">
                <a16:creationId xmlns:a16="http://schemas.microsoft.com/office/drawing/2014/main" xmlns="" id="{8533BED9-A93F-4BDB-93F9-0CA289436A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99158" y="6098634"/>
            <a:ext cx="6757331" cy="557612"/>
          </a:xfrm>
          <a:prstGeom prst="rect">
            <a:avLst/>
          </a:prstGeom>
        </p:spPr>
      </p:pic>
      <p:graphicFrame>
        <p:nvGraphicFramePr>
          <p:cNvPr id="3" name="Tabela 2">
            <a:extLst>
              <a:ext uri="{FF2B5EF4-FFF2-40B4-BE49-F238E27FC236}">
                <a16:creationId xmlns:a16="http://schemas.microsoft.com/office/drawing/2014/main" xmlns="" id="{16076A27-7E19-4E0A-9F3C-F8A40D046DEE}"/>
              </a:ext>
            </a:extLst>
          </p:cNvPr>
          <p:cNvGraphicFramePr>
            <a:graphicFrameLocks noGrp="1"/>
          </p:cNvGraphicFramePr>
          <p:nvPr>
            <p:extLst>
              <p:ext uri="{D42A27DB-BD31-4B8C-83A1-F6EECF244321}">
                <p14:modId xmlns:p14="http://schemas.microsoft.com/office/powerpoint/2010/main" val="3211321629"/>
              </p:ext>
            </p:extLst>
          </p:nvPr>
        </p:nvGraphicFramePr>
        <p:xfrm>
          <a:off x="538293" y="922790"/>
          <a:ext cx="11115414" cy="5155447"/>
        </p:xfrm>
        <a:graphic>
          <a:graphicData uri="http://schemas.openxmlformats.org/drawingml/2006/table">
            <a:tbl>
              <a:tblPr firstRow="1" firstCol="1" bandRow="1">
                <a:tableStyleId>{5C22544A-7EE6-4342-B048-85BDC9FD1C3A}</a:tableStyleId>
              </a:tblPr>
              <a:tblGrid>
                <a:gridCol w="1644243">
                  <a:extLst>
                    <a:ext uri="{9D8B030D-6E8A-4147-A177-3AD203B41FA5}">
                      <a16:colId xmlns:a16="http://schemas.microsoft.com/office/drawing/2014/main" xmlns="" val="1988646545"/>
                    </a:ext>
                  </a:extLst>
                </a:gridCol>
                <a:gridCol w="2122414">
                  <a:extLst>
                    <a:ext uri="{9D8B030D-6E8A-4147-A177-3AD203B41FA5}">
                      <a16:colId xmlns:a16="http://schemas.microsoft.com/office/drawing/2014/main" xmlns="" val="2485098651"/>
                    </a:ext>
                  </a:extLst>
                </a:gridCol>
                <a:gridCol w="2416030">
                  <a:extLst>
                    <a:ext uri="{9D8B030D-6E8A-4147-A177-3AD203B41FA5}">
                      <a16:colId xmlns:a16="http://schemas.microsoft.com/office/drawing/2014/main" xmlns="" val="2733908051"/>
                    </a:ext>
                  </a:extLst>
                </a:gridCol>
                <a:gridCol w="1342238">
                  <a:extLst>
                    <a:ext uri="{9D8B030D-6E8A-4147-A177-3AD203B41FA5}">
                      <a16:colId xmlns:a16="http://schemas.microsoft.com/office/drawing/2014/main" xmlns="" val="2938588511"/>
                    </a:ext>
                  </a:extLst>
                </a:gridCol>
                <a:gridCol w="1409351">
                  <a:extLst>
                    <a:ext uri="{9D8B030D-6E8A-4147-A177-3AD203B41FA5}">
                      <a16:colId xmlns:a16="http://schemas.microsoft.com/office/drawing/2014/main" xmlns="" val="901825692"/>
                    </a:ext>
                  </a:extLst>
                </a:gridCol>
                <a:gridCol w="2181138">
                  <a:extLst>
                    <a:ext uri="{9D8B030D-6E8A-4147-A177-3AD203B41FA5}">
                      <a16:colId xmlns:a16="http://schemas.microsoft.com/office/drawing/2014/main" xmlns="" val="3370373224"/>
                    </a:ext>
                  </a:extLst>
                </a:gridCol>
              </a:tblGrid>
              <a:tr h="1321427">
                <a:tc>
                  <a:txBody>
                    <a:bodyPr/>
                    <a:lstStyle/>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r>
                        <a:rPr lang="pl-PL" sz="1200" dirty="0">
                          <a:effectLst/>
                          <a:latin typeface="Arial" panose="020B0604020202020204" pitchFamily="34" charset="0"/>
                          <a:cs typeface="Arial" panose="020B0604020202020204" pitchFamily="34" charset="0"/>
                        </a:rPr>
                        <a:t>Cel ogólny LSR</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r>
                        <a:rPr lang="pl-PL" sz="1200" dirty="0">
                          <a:effectLst/>
                          <a:latin typeface="Arial" panose="020B0604020202020204" pitchFamily="34" charset="0"/>
                          <a:cs typeface="Arial" panose="020B0604020202020204" pitchFamily="34" charset="0"/>
                        </a:rPr>
                        <a:t>Cel szczegółowy LSR</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r>
                        <a:rPr lang="pl-PL" sz="1200" dirty="0">
                          <a:effectLst/>
                          <a:latin typeface="Arial" panose="020B0604020202020204" pitchFamily="34" charset="0"/>
                          <a:cs typeface="Arial" panose="020B0604020202020204" pitchFamily="34" charset="0"/>
                        </a:rPr>
                        <a:t>Przedsięwzięcie LSR</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gn="ctr">
                        <a:lnSpc>
                          <a:spcPct val="107000"/>
                        </a:lnSpc>
                        <a:spcAft>
                          <a:spcPts val="800"/>
                        </a:spcAft>
                      </a:pPr>
                      <a:r>
                        <a:rPr lang="pl-PL" sz="1200" dirty="0">
                          <a:effectLst/>
                          <a:latin typeface="Arial" panose="020B0604020202020204" pitchFamily="34" charset="0"/>
                          <a:cs typeface="Arial" panose="020B0604020202020204" pitchFamily="34" charset="0"/>
                        </a:rPr>
                        <a:t>Limit środków przeznaczonych na dane przedsięwzięcie w ramach ogłaszanego naboru</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pPr algn="ctr">
                        <a:lnSpc>
                          <a:spcPct val="107000"/>
                        </a:lnSpc>
                        <a:spcAft>
                          <a:spcPts val="800"/>
                        </a:spcAft>
                      </a:pPr>
                      <a:r>
                        <a:rPr lang="pl-PL" sz="1200" dirty="0">
                          <a:effectLst/>
                          <a:latin typeface="Arial" panose="020B0604020202020204" pitchFamily="34" charset="0"/>
                          <a:cs typeface="Arial" panose="020B0604020202020204" pitchFamily="34" charset="0"/>
                        </a:rPr>
                        <a:t>Limit środków przeznaczonych na jeden wniosek  w ramach ogłaszanego naboru</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r>
                        <a:rPr lang="pl-PL" sz="1200" dirty="0">
                          <a:effectLst/>
                          <a:latin typeface="Arial" panose="020B0604020202020204" pitchFamily="34" charset="0"/>
                          <a:cs typeface="Arial" panose="020B0604020202020204" pitchFamily="34" charset="0"/>
                        </a:rPr>
                        <a:t>Cel, zgodnie z rozporządzeniem</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extLst>
                  <a:ext uri="{0D108BD9-81ED-4DB2-BD59-A6C34878D82A}">
                    <a16:rowId xmlns:a16="http://schemas.microsoft.com/office/drawing/2014/main" xmlns="" val="3712216019"/>
                  </a:ext>
                </a:extLst>
              </a:tr>
              <a:tr h="1782450">
                <a:tc rowSpan="2">
                  <a:txBody>
                    <a:bodyPr/>
                    <a:lstStyle/>
                    <a:p>
                      <a:pPr>
                        <a:lnSpc>
                          <a:spcPct val="107000"/>
                        </a:lnSpc>
                        <a:spcAft>
                          <a:spcPts val="800"/>
                        </a:spcAft>
                      </a:pPr>
                      <a:r>
                        <a:rPr lang="pl-PL" sz="1200" dirty="0">
                          <a:effectLst/>
                          <a:latin typeface="Arial" panose="020B0604020202020204" pitchFamily="34" charset="0"/>
                          <a:cs typeface="Arial" panose="020B0604020202020204" pitchFamily="34" charset="0"/>
                        </a:rPr>
                        <a:t>1</a:t>
                      </a:r>
                      <a:r>
                        <a:rPr lang="pl-PL" sz="1200" kern="1200" dirty="0">
                          <a:solidFill>
                            <a:schemeClr val="dk1"/>
                          </a:solidFill>
                          <a:effectLst/>
                          <a:latin typeface="Arial" panose="020B0604020202020204" pitchFamily="34" charset="0"/>
                          <a:ea typeface="+mn-ea"/>
                          <a:cs typeface="Arial" panose="020B0604020202020204" pitchFamily="34" charset="0"/>
                        </a:rPr>
                        <a:t>. Utrzymanie i poprawa jakości środowiska naturalnego na obszarze objętym LSR</a:t>
                      </a:r>
                    </a:p>
                  </a:txBody>
                  <a:tcPr marL="44457" marR="44457" marT="0" marB="0"/>
                </a:tc>
                <a:tc rowSpan="2">
                  <a:txBody>
                    <a:bodyPr/>
                    <a:lstStyle/>
                    <a:p>
                      <a:pPr marL="0" algn="l" defTabSz="914400" rtl="0" eaLnBrk="1" latinLnBrk="0" hangingPunct="1">
                        <a:lnSpc>
                          <a:spcPct val="107000"/>
                        </a:lnSpc>
                        <a:spcAft>
                          <a:spcPts val="800"/>
                        </a:spcAft>
                      </a:pPr>
                      <a:r>
                        <a:rPr lang="pl-PL" sz="1200" kern="1200" dirty="0">
                          <a:solidFill>
                            <a:schemeClr val="dk1"/>
                          </a:solidFill>
                          <a:effectLst/>
                          <a:latin typeface="Arial" panose="020B0604020202020204" pitchFamily="34" charset="0"/>
                          <a:ea typeface="+mn-ea"/>
                          <a:cs typeface="Arial" panose="020B0604020202020204" pitchFamily="34" charset="0"/>
                        </a:rPr>
                        <a:t>2.1 Poprawa jakości wód i oraz uporządkowanie linii brzegowej w rzekach i zbiornikach wodnych</a:t>
                      </a:r>
                    </a:p>
                  </a:txBody>
                  <a:tcPr marL="44457" marR="44457" marT="0" marB="0"/>
                </a:tc>
                <a:tc>
                  <a:txBody>
                    <a:bodyPr/>
                    <a:lstStyle/>
                    <a:p>
                      <a:pPr marL="0" algn="l" defTabSz="914400" rtl="0" eaLnBrk="1" latinLnBrk="0" hangingPunct="1">
                        <a:lnSpc>
                          <a:spcPct val="107000"/>
                        </a:lnSpc>
                        <a:spcAft>
                          <a:spcPts val="800"/>
                        </a:spcAft>
                      </a:pPr>
                      <a:r>
                        <a:rPr lang="pl-PL" sz="1200" kern="1200" dirty="0">
                          <a:solidFill>
                            <a:schemeClr val="dk1"/>
                          </a:solidFill>
                          <a:effectLst/>
                          <a:latin typeface="Arial" panose="020B0604020202020204" pitchFamily="34" charset="0"/>
                          <a:ea typeface="+mn-ea"/>
                          <a:cs typeface="Arial" panose="020B0604020202020204" pitchFamily="34" charset="0"/>
                        </a:rPr>
                        <a:t>2.1.1 </a:t>
                      </a:r>
                    </a:p>
                    <a:p>
                      <a:pPr marL="0" algn="l" defTabSz="914400" rtl="0" eaLnBrk="1" latinLnBrk="0" hangingPunct="1">
                        <a:lnSpc>
                          <a:spcPct val="107000"/>
                        </a:lnSpc>
                        <a:spcAft>
                          <a:spcPts val="800"/>
                        </a:spcAft>
                      </a:pPr>
                      <a:r>
                        <a:rPr lang="pl-PL" sz="1200" kern="1200" dirty="0">
                          <a:solidFill>
                            <a:schemeClr val="dk1"/>
                          </a:solidFill>
                          <a:effectLst/>
                          <a:latin typeface="Arial" panose="020B0604020202020204" pitchFamily="34" charset="0"/>
                          <a:ea typeface="+mn-ea"/>
                          <a:cs typeface="Arial" panose="020B0604020202020204" pitchFamily="34" charset="0"/>
                        </a:rPr>
                        <a:t>Czyste wody na obszarze objętym LSR</a:t>
                      </a:r>
                    </a:p>
                  </a:txBody>
                  <a:tcPr marL="44457" marR="44457" marT="0" marB="0"/>
                </a:tc>
                <a:tc>
                  <a:txBody>
                    <a:bodyPr/>
                    <a:lstStyle/>
                    <a:p>
                      <a:pPr marL="0" algn="ctr" defTabSz="914400" rtl="0" eaLnBrk="1" latinLnBrk="0" hangingPunct="1">
                        <a:lnSpc>
                          <a:spcPct val="107000"/>
                        </a:lnSpc>
                        <a:spcAft>
                          <a:spcPts val="800"/>
                        </a:spcAft>
                      </a:pPr>
                      <a:r>
                        <a:rPr lang="pl-PL" sz="1200" b="1" kern="1200" dirty="0">
                          <a:solidFill>
                            <a:schemeClr val="accent6">
                              <a:lumMod val="75000"/>
                            </a:schemeClr>
                          </a:solidFill>
                          <a:effectLst/>
                          <a:latin typeface="Arial" panose="020B0604020202020204" pitchFamily="34" charset="0"/>
                          <a:ea typeface="+mn-ea"/>
                          <a:cs typeface="Arial" panose="020B0604020202020204" pitchFamily="34" charset="0"/>
                        </a:rPr>
                        <a:t>50 000</a:t>
                      </a:r>
                    </a:p>
                  </a:txBody>
                  <a:tcPr marL="44457" marR="44457" marT="0" marB="0" anchor="ctr"/>
                </a:tc>
                <a:tc>
                  <a:txBody>
                    <a:bodyPr/>
                    <a:lstStyle/>
                    <a:p>
                      <a:pPr marL="0" algn="ctr" defTabSz="914400" rtl="0" eaLnBrk="1" latinLnBrk="0" hangingPunct="1">
                        <a:lnSpc>
                          <a:spcPct val="107000"/>
                        </a:lnSpc>
                        <a:spcAft>
                          <a:spcPts val="800"/>
                        </a:spcAft>
                      </a:pPr>
                      <a:r>
                        <a:rPr lang="pl-PL" sz="1200" b="1" kern="1200" dirty="0">
                          <a:solidFill>
                            <a:schemeClr val="accent6">
                              <a:lumMod val="75000"/>
                            </a:schemeClr>
                          </a:solidFill>
                          <a:effectLst/>
                          <a:latin typeface="Arial" panose="020B0604020202020204" pitchFamily="34" charset="0"/>
                          <a:ea typeface="+mn-ea"/>
                          <a:cs typeface="Arial" panose="020B0604020202020204" pitchFamily="34" charset="0"/>
                        </a:rPr>
                        <a:t>50 000</a:t>
                      </a:r>
                    </a:p>
                  </a:txBody>
                  <a:tcPr marL="44457" marR="44457" marT="0" marB="0" anchor="ctr"/>
                </a:tc>
                <a:tc>
                  <a:txBody>
                    <a:bodyPr/>
                    <a:lstStyle/>
                    <a:p>
                      <a:r>
                        <a:rPr lang="pl-PL" sz="800" kern="1200" dirty="0">
                          <a:solidFill>
                            <a:schemeClr val="dk1"/>
                          </a:solidFill>
                          <a:effectLst/>
                          <a:latin typeface="Arial" panose="020B0604020202020204" pitchFamily="34" charset="0"/>
                          <a:ea typeface="+mn-ea"/>
                          <a:cs typeface="Arial" panose="020B0604020202020204" pitchFamily="34" charset="0"/>
                        </a:rPr>
                        <a:t>§6 pkt 1 lit. c odtwarzanie pierwotnego stanu środowiska wodnego przez </a:t>
                      </a:r>
                      <a:r>
                        <a:rPr lang="pl-PL" sz="800" kern="1200" dirty="0" err="1">
                          <a:solidFill>
                            <a:schemeClr val="dk1"/>
                          </a:solidFill>
                          <a:effectLst/>
                          <a:latin typeface="Arial" panose="020B0604020202020204" pitchFamily="34" charset="0"/>
                          <a:ea typeface="+mn-ea"/>
                          <a:cs typeface="Arial" panose="020B0604020202020204" pitchFamily="34" charset="0"/>
                        </a:rPr>
                        <a:t>renaturyzację</a:t>
                      </a:r>
                      <a:r>
                        <a:rPr lang="pl-PL" sz="800" kern="1200" dirty="0">
                          <a:solidFill>
                            <a:schemeClr val="dk1"/>
                          </a:solidFill>
                          <a:effectLst/>
                          <a:latin typeface="Arial" panose="020B0604020202020204" pitchFamily="34" charset="0"/>
                          <a:ea typeface="+mn-ea"/>
                          <a:cs typeface="Arial" panose="020B0604020202020204" pitchFamily="34" charset="0"/>
                        </a:rPr>
                        <a:t> zbiorników wodnych i terenów przyległych do tych zbiorników, w przypadku jego zniszczenia w wyniku procesu eutrofizacji wód publicznych, </a:t>
                      </a:r>
                    </a:p>
                    <a:p>
                      <a:r>
                        <a:rPr lang="pl-PL" sz="800" kern="1200" dirty="0">
                          <a:solidFill>
                            <a:schemeClr val="dk1"/>
                          </a:solidFill>
                          <a:effectLst/>
                          <a:latin typeface="Arial" panose="020B0604020202020204" pitchFamily="34" charset="0"/>
                          <a:ea typeface="+mn-ea"/>
                          <a:cs typeface="Arial" panose="020B0604020202020204" pitchFamily="34" charset="0"/>
                        </a:rPr>
                        <a:t>§6 pkt 1 lit. d ochrona obszarów będących formami ochrony przyrody przez regulowanie ruchu turystycznego na obszarach cennych </a:t>
                      </a:r>
                      <a:r>
                        <a:rPr lang="pl-PL" sz="800" kern="1200" dirty="0" err="1">
                          <a:solidFill>
                            <a:schemeClr val="dk1"/>
                          </a:solidFill>
                          <a:effectLst/>
                          <a:latin typeface="Arial" panose="020B0604020202020204" pitchFamily="34" charset="0"/>
                          <a:ea typeface="+mn-ea"/>
                          <a:cs typeface="Arial" panose="020B0604020202020204" pitchFamily="34" charset="0"/>
                        </a:rPr>
                        <a:t>przyrodnicz</a:t>
                      </a:r>
                      <a:endParaRPr lang="pl-PL" sz="800" kern="1200" dirty="0">
                        <a:solidFill>
                          <a:schemeClr val="dk1"/>
                        </a:solidFill>
                        <a:effectLst/>
                        <a:latin typeface="Arial" panose="020B0604020202020204" pitchFamily="34" charset="0"/>
                        <a:ea typeface="+mn-ea"/>
                        <a:cs typeface="Arial" panose="020B0604020202020204" pitchFamily="34" charset="0"/>
                      </a:endParaRPr>
                    </a:p>
                    <a:p>
                      <a:r>
                        <a:rPr lang="pl-PL" sz="800" kern="1200" dirty="0">
                          <a:solidFill>
                            <a:schemeClr val="dk1"/>
                          </a:solidFill>
                          <a:effectLst/>
                          <a:latin typeface="Arial" panose="020B0604020202020204" pitchFamily="34" charset="0"/>
                          <a:ea typeface="+mn-ea"/>
                          <a:cs typeface="Arial" panose="020B0604020202020204" pitchFamily="34" charset="0"/>
                        </a:rPr>
                        <a:t>§6 pkt 1 lit. e podejmowanie działań na rzecz ograniczenia negatywnych skutków zmian klimatycznych, tworzenie i rozwijanie instalacji odnawialnych źródeł energii, w rozumieniu przepisów o odnawialnych źródłach energii</a:t>
                      </a:r>
                      <a:endParaRPr lang="pl-PL" sz="8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extLst>
                  <a:ext uri="{0D108BD9-81ED-4DB2-BD59-A6C34878D82A}">
                    <a16:rowId xmlns:a16="http://schemas.microsoft.com/office/drawing/2014/main" xmlns="" val="956489579"/>
                  </a:ext>
                </a:extLst>
              </a:tr>
              <a:tr h="1956698">
                <a:tc vMerge="1">
                  <a:txBody>
                    <a:bodyPr/>
                    <a:lstStyle/>
                    <a:p>
                      <a:pPr>
                        <a:lnSpc>
                          <a:spcPct val="107000"/>
                        </a:lnSpc>
                        <a:spcAft>
                          <a:spcPts val="800"/>
                        </a:spcAft>
                      </a:pPr>
                      <a:r>
                        <a:rPr lang="pl-PL" sz="1200" dirty="0">
                          <a:effectLst/>
                          <a:latin typeface="Arial" panose="020B0604020202020204" pitchFamily="34" charset="0"/>
                          <a:cs typeface="Arial" panose="020B0604020202020204" pitchFamily="34" charset="0"/>
                        </a:rPr>
                        <a:t>1.Rozwój obszaru  objętego LSR przy wykorzystaniu lokalnych atutów</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vMerge="1">
                  <a:txBody>
                    <a:bodyPr/>
                    <a:lstStyle/>
                    <a:p>
                      <a:pPr>
                        <a:lnSpc>
                          <a:spcPct val="107000"/>
                        </a:lnSpc>
                        <a:spcAft>
                          <a:spcPts val="800"/>
                        </a:spcAft>
                      </a:pP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marL="0" algn="l" defTabSz="914400" rtl="0" eaLnBrk="1" latinLnBrk="0" hangingPunct="1">
                        <a:lnSpc>
                          <a:spcPct val="107000"/>
                        </a:lnSpc>
                        <a:spcAft>
                          <a:spcPts val="800"/>
                        </a:spcAft>
                      </a:pPr>
                      <a:r>
                        <a:rPr lang="pl-PL" sz="1200" kern="1200" dirty="0">
                          <a:solidFill>
                            <a:schemeClr val="dk1"/>
                          </a:solidFill>
                          <a:effectLst/>
                          <a:latin typeface="Arial" panose="020B0604020202020204" pitchFamily="34" charset="0"/>
                          <a:ea typeface="+mn-ea"/>
                          <a:cs typeface="Arial" panose="020B0604020202020204" pitchFamily="34" charset="0"/>
                        </a:rPr>
                        <a:t>2.1.2 </a:t>
                      </a:r>
                    </a:p>
                    <a:p>
                      <a:pPr marL="0" algn="l" defTabSz="914400" rtl="0" eaLnBrk="1" latinLnBrk="0" hangingPunct="1">
                        <a:lnSpc>
                          <a:spcPct val="107000"/>
                        </a:lnSpc>
                        <a:spcAft>
                          <a:spcPts val="800"/>
                        </a:spcAft>
                      </a:pPr>
                      <a:r>
                        <a:rPr lang="pl-PL" sz="1200" kern="1200" dirty="0">
                          <a:solidFill>
                            <a:schemeClr val="dk1"/>
                          </a:solidFill>
                          <a:effectLst/>
                          <a:latin typeface="Arial" panose="020B0604020202020204" pitchFamily="34" charset="0"/>
                          <a:ea typeface="+mn-ea"/>
                          <a:cs typeface="Arial" panose="020B0604020202020204" pitchFamily="34" charset="0"/>
                        </a:rPr>
                        <a:t>Czyste i urządzone brzegi rzek </a:t>
                      </a:r>
                      <a:br>
                        <a:rPr lang="pl-PL" sz="1200" kern="1200" dirty="0">
                          <a:solidFill>
                            <a:schemeClr val="dk1"/>
                          </a:solidFill>
                          <a:effectLst/>
                          <a:latin typeface="Arial" panose="020B0604020202020204" pitchFamily="34" charset="0"/>
                          <a:ea typeface="+mn-ea"/>
                          <a:cs typeface="Arial" panose="020B0604020202020204" pitchFamily="34" charset="0"/>
                        </a:rPr>
                      </a:br>
                      <a:r>
                        <a:rPr lang="pl-PL" sz="1200" kern="1200" dirty="0">
                          <a:solidFill>
                            <a:schemeClr val="dk1"/>
                          </a:solidFill>
                          <a:effectLst/>
                          <a:latin typeface="Arial" panose="020B0604020202020204" pitchFamily="34" charset="0"/>
                          <a:ea typeface="+mn-ea"/>
                          <a:cs typeface="Arial" panose="020B0604020202020204" pitchFamily="34" charset="0"/>
                        </a:rPr>
                        <a:t>i zbiorników wodnych na obszarze objętym LSR. </a:t>
                      </a:r>
                    </a:p>
                  </a:txBody>
                  <a:tcPr marL="44457" marR="44457" marT="0" marB="0"/>
                </a:tc>
                <a:tc>
                  <a:txBody>
                    <a:bodyPr/>
                    <a:lstStyle/>
                    <a:p>
                      <a:pPr marL="0" algn="ctr" defTabSz="914400" rtl="0" eaLnBrk="1" latinLnBrk="0" hangingPunct="1">
                        <a:lnSpc>
                          <a:spcPct val="107000"/>
                        </a:lnSpc>
                        <a:spcAft>
                          <a:spcPts val="800"/>
                        </a:spcAft>
                      </a:pPr>
                      <a:r>
                        <a:rPr lang="pl-PL" sz="1200" b="1" kern="1200" dirty="0">
                          <a:solidFill>
                            <a:schemeClr val="accent6">
                              <a:lumMod val="75000"/>
                            </a:schemeClr>
                          </a:solidFill>
                          <a:effectLst/>
                          <a:latin typeface="Arial" panose="020B0604020202020204" pitchFamily="34" charset="0"/>
                          <a:ea typeface="+mn-ea"/>
                          <a:cs typeface="Arial" panose="020B0604020202020204" pitchFamily="34" charset="0"/>
                        </a:rPr>
                        <a:t>150 000</a:t>
                      </a:r>
                    </a:p>
                  </a:txBody>
                  <a:tcPr marL="44457" marR="44457" marT="0" marB="0" anchor="ctr"/>
                </a:tc>
                <a:tc>
                  <a:txBody>
                    <a:bodyPr/>
                    <a:lstStyle/>
                    <a:p>
                      <a:pPr marL="0" algn="ctr" defTabSz="914400" rtl="0" eaLnBrk="1" latinLnBrk="0" hangingPunct="1">
                        <a:lnSpc>
                          <a:spcPct val="107000"/>
                        </a:lnSpc>
                        <a:spcAft>
                          <a:spcPts val="800"/>
                        </a:spcAft>
                      </a:pPr>
                      <a:r>
                        <a:rPr lang="pl-PL" sz="1200" b="1" kern="1200" dirty="0">
                          <a:solidFill>
                            <a:schemeClr val="accent6">
                              <a:lumMod val="75000"/>
                            </a:schemeClr>
                          </a:solidFill>
                          <a:effectLst/>
                          <a:latin typeface="Arial" panose="020B0604020202020204" pitchFamily="34" charset="0"/>
                          <a:ea typeface="+mn-ea"/>
                          <a:cs typeface="Arial" panose="020B0604020202020204" pitchFamily="34" charset="0"/>
                        </a:rPr>
                        <a:t>150 000</a:t>
                      </a:r>
                    </a:p>
                  </a:txBody>
                  <a:tcPr marL="44457" marR="44457" marT="0" marB="0" anchor="ctr"/>
                </a:tc>
                <a:tc>
                  <a:txBody>
                    <a:bodyPr/>
                    <a:lstStyle/>
                    <a:p>
                      <a:pPr marL="0" algn="l" defTabSz="914400" rtl="0" eaLnBrk="1" latinLnBrk="0" hangingPunct="1"/>
                      <a:r>
                        <a:rPr lang="pl-PL" sz="800" kern="1200" dirty="0">
                          <a:solidFill>
                            <a:schemeClr val="dk1"/>
                          </a:solidFill>
                          <a:effectLst/>
                          <a:latin typeface="Arial" panose="020B0604020202020204" pitchFamily="34" charset="0"/>
                          <a:ea typeface="+mn-ea"/>
                          <a:cs typeface="Arial" panose="020B0604020202020204" pitchFamily="34" charset="0"/>
                        </a:rPr>
                        <a:t>§6 pkt 1 lit. c odtwarzanie pierwotnego stanu środowiska wodnego przez </a:t>
                      </a:r>
                      <a:r>
                        <a:rPr lang="pl-PL" sz="800" kern="1200" dirty="0" err="1">
                          <a:solidFill>
                            <a:schemeClr val="dk1"/>
                          </a:solidFill>
                          <a:effectLst/>
                          <a:latin typeface="Arial" panose="020B0604020202020204" pitchFamily="34" charset="0"/>
                          <a:ea typeface="+mn-ea"/>
                          <a:cs typeface="Arial" panose="020B0604020202020204" pitchFamily="34" charset="0"/>
                        </a:rPr>
                        <a:t>renaturyzację</a:t>
                      </a:r>
                      <a:r>
                        <a:rPr lang="pl-PL" sz="800" kern="1200" dirty="0">
                          <a:solidFill>
                            <a:schemeClr val="dk1"/>
                          </a:solidFill>
                          <a:effectLst/>
                          <a:latin typeface="Arial" panose="020B0604020202020204" pitchFamily="34" charset="0"/>
                          <a:ea typeface="+mn-ea"/>
                          <a:cs typeface="Arial" panose="020B0604020202020204" pitchFamily="34" charset="0"/>
                        </a:rPr>
                        <a:t> zbiorników wodnych i terenów przyległych do tych zbiorników, w przypadku jego zniszczenia w wyniku procesu eutrofizacji wód publicznych, </a:t>
                      </a:r>
                    </a:p>
                    <a:p>
                      <a:pPr marL="0" algn="l" defTabSz="914400" rtl="0" eaLnBrk="1" latinLnBrk="0" hangingPunct="1"/>
                      <a:r>
                        <a:rPr lang="pl-PL" sz="800" kern="1200" dirty="0">
                          <a:solidFill>
                            <a:schemeClr val="dk1"/>
                          </a:solidFill>
                          <a:effectLst/>
                          <a:latin typeface="Arial" panose="020B0604020202020204" pitchFamily="34" charset="0"/>
                          <a:ea typeface="+mn-ea"/>
                          <a:cs typeface="Arial" panose="020B0604020202020204" pitchFamily="34" charset="0"/>
                        </a:rPr>
                        <a:t>§6 pkt 1 lit. d ochrona obszarów będących formami ochrony przyrody przez regulowanie ruchu turystycznego na obszarach cennych przyrodniczo,</a:t>
                      </a:r>
                    </a:p>
                    <a:p>
                      <a:pPr marL="0" algn="l" defTabSz="914400" rtl="0" eaLnBrk="1" latinLnBrk="0" hangingPunct="1"/>
                      <a:r>
                        <a:rPr lang="pl-PL" sz="800" kern="1200" dirty="0">
                          <a:solidFill>
                            <a:schemeClr val="dk1"/>
                          </a:solidFill>
                          <a:effectLst/>
                          <a:latin typeface="Arial" panose="020B0604020202020204" pitchFamily="34" charset="0"/>
                          <a:ea typeface="+mn-ea"/>
                          <a:cs typeface="Arial" panose="020B0604020202020204" pitchFamily="34" charset="0"/>
                        </a:rPr>
                        <a:t>§6 pkt 1 lit. e podejmowanie działań na rzecz ograniczenia negatywnych skutków zmian klimatycznych, tworzenie i rozwijanie instalacji odnawialnych źródeł energii, w rozumieniu przepisów o odnawialnych źródłach energii</a:t>
                      </a:r>
                    </a:p>
                  </a:txBody>
                  <a:tcPr marL="44457" marR="44457" marT="0" marB="0"/>
                </a:tc>
                <a:extLst>
                  <a:ext uri="{0D108BD9-81ED-4DB2-BD59-A6C34878D82A}">
                    <a16:rowId xmlns:a16="http://schemas.microsoft.com/office/drawing/2014/main" xmlns="" val="2289929183"/>
                  </a:ext>
                </a:extLst>
              </a:tr>
            </a:tbl>
          </a:graphicData>
        </a:graphic>
      </p:graphicFrame>
    </p:spTree>
    <p:extLst>
      <p:ext uri="{BB962C8B-B14F-4D97-AF65-F5344CB8AC3E}">
        <p14:creationId xmlns:p14="http://schemas.microsoft.com/office/powerpoint/2010/main" val="1248895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57168"/>
            <a:ext cx="10444294" cy="565622"/>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Zakresy tematyczne naboru i limity dostępnych środków</a:t>
            </a:r>
          </a:p>
        </p:txBody>
      </p:sp>
      <p:pic>
        <p:nvPicPr>
          <p:cNvPr id="8" name="Obraz 7">
            <a:extLst>
              <a:ext uri="{FF2B5EF4-FFF2-40B4-BE49-F238E27FC236}">
                <a16:creationId xmlns:a16="http://schemas.microsoft.com/office/drawing/2014/main" xmlns="" id="{8533BED9-A93F-4BDB-93F9-0CA289436A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99158" y="6098634"/>
            <a:ext cx="6757331" cy="557612"/>
          </a:xfrm>
          <a:prstGeom prst="rect">
            <a:avLst/>
          </a:prstGeom>
        </p:spPr>
      </p:pic>
      <p:graphicFrame>
        <p:nvGraphicFramePr>
          <p:cNvPr id="3" name="Tabela 2">
            <a:extLst>
              <a:ext uri="{FF2B5EF4-FFF2-40B4-BE49-F238E27FC236}">
                <a16:creationId xmlns:a16="http://schemas.microsoft.com/office/drawing/2014/main" xmlns="" id="{16076A27-7E19-4E0A-9F3C-F8A40D046DEE}"/>
              </a:ext>
            </a:extLst>
          </p:cNvPr>
          <p:cNvGraphicFramePr>
            <a:graphicFrameLocks noGrp="1"/>
          </p:cNvGraphicFramePr>
          <p:nvPr>
            <p:extLst>
              <p:ext uri="{D42A27DB-BD31-4B8C-83A1-F6EECF244321}">
                <p14:modId xmlns:p14="http://schemas.microsoft.com/office/powerpoint/2010/main" val="996702420"/>
              </p:ext>
            </p:extLst>
          </p:nvPr>
        </p:nvGraphicFramePr>
        <p:xfrm>
          <a:off x="538293" y="929162"/>
          <a:ext cx="11115414" cy="5814125"/>
        </p:xfrm>
        <a:graphic>
          <a:graphicData uri="http://schemas.openxmlformats.org/drawingml/2006/table">
            <a:tbl>
              <a:tblPr firstRow="1" firstCol="1" bandRow="1">
                <a:tableStyleId>{5C22544A-7EE6-4342-B048-85BDC9FD1C3A}</a:tableStyleId>
              </a:tblPr>
              <a:tblGrid>
                <a:gridCol w="1644243">
                  <a:extLst>
                    <a:ext uri="{9D8B030D-6E8A-4147-A177-3AD203B41FA5}">
                      <a16:colId xmlns:a16="http://schemas.microsoft.com/office/drawing/2014/main" xmlns="" val="1988646545"/>
                    </a:ext>
                  </a:extLst>
                </a:gridCol>
                <a:gridCol w="2122414">
                  <a:extLst>
                    <a:ext uri="{9D8B030D-6E8A-4147-A177-3AD203B41FA5}">
                      <a16:colId xmlns:a16="http://schemas.microsoft.com/office/drawing/2014/main" xmlns="" val="2485098651"/>
                    </a:ext>
                  </a:extLst>
                </a:gridCol>
                <a:gridCol w="2416030">
                  <a:extLst>
                    <a:ext uri="{9D8B030D-6E8A-4147-A177-3AD203B41FA5}">
                      <a16:colId xmlns:a16="http://schemas.microsoft.com/office/drawing/2014/main" xmlns="" val="2733908051"/>
                    </a:ext>
                  </a:extLst>
                </a:gridCol>
                <a:gridCol w="1342238">
                  <a:extLst>
                    <a:ext uri="{9D8B030D-6E8A-4147-A177-3AD203B41FA5}">
                      <a16:colId xmlns:a16="http://schemas.microsoft.com/office/drawing/2014/main" xmlns="" val="2938588511"/>
                    </a:ext>
                  </a:extLst>
                </a:gridCol>
                <a:gridCol w="1409351">
                  <a:extLst>
                    <a:ext uri="{9D8B030D-6E8A-4147-A177-3AD203B41FA5}">
                      <a16:colId xmlns:a16="http://schemas.microsoft.com/office/drawing/2014/main" xmlns="" val="901825692"/>
                    </a:ext>
                  </a:extLst>
                </a:gridCol>
                <a:gridCol w="2181138">
                  <a:extLst>
                    <a:ext uri="{9D8B030D-6E8A-4147-A177-3AD203B41FA5}">
                      <a16:colId xmlns:a16="http://schemas.microsoft.com/office/drawing/2014/main" xmlns="" val="3370373224"/>
                    </a:ext>
                  </a:extLst>
                </a:gridCol>
              </a:tblGrid>
              <a:tr h="1319664">
                <a:tc>
                  <a:txBody>
                    <a:bodyPr/>
                    <a:lstStyle/>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r>
                        <a:rPr lang="pl-PL" sz="1200" dirty="0">
                          <a:effectLst/>
                          <a:latin typeface="Arial" panose="020B0604020202020204" pitchFamily="34" charset="0"/>
                          <a:cs typeface="Arial" panose="020B0604020202020204" pitchFamily="34" charset="0"/>
                        </a:rPr>
                        <a:t>Cel ogólny LSR</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r>
                        <a:rPr lang="pl-PL" sz="1200" dirty="0">
                          <a:effectLst/>
                          <a:latin typeface="Arial" panose="020B0604020202020204" pitchFamily="34" charset="0"/>
                          <a:cs typeface="Arial" panose="020B0604020202020204" pitchFamily="34" charset="0"/>
                        </a:rPr>
                        <a:t>Cel szczegółowy LSR</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r>
                        <a:rPr lang="pl-PL" sz="1200" dirty="0">
                          <a:effectLst/>
                          <a:latin typeface="Arial" panose="020B0604020202020204" pitchFamily="34" charset="0"/>
                          <a:cs typeface="Arial" panose="020B0604020202020204" pitchFamily="34" charset="0"/>
                        </a:rPr>
                        <a:t>Przedsięwzięcie LSR</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gn="ctr">
                        <a:lnSpc>
                          <a:spcPct val="107000"/>
                        </a:lnSpc>
                        <a:spcAft>
                          <a:spcPts val="800"/>
                        </a:spcAft>
                      </a:pPr>
                      <a:r>
                        <a:rPr lang="pl-PL" sz="1200" dirty="0">
                          <a:effectLst/>
                          <a:latin typeface="Arial" panose="020B0604020202020204" pitchFamily="34" charset="0"/>
                          <a:cs typeface="Arial" panose="020B0604020202020204" pitchFamily="34" charset="0"/>
                        </a:rPr>
                        <a:t>Limit środków przeznaczonych na dane przedsięwzięcie w ramach ogłaszanego naboru</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pPr algn="ctr">
                        <a:lnSpc>
                          <a:spcPct val="107000"/>
                        </a:lnSpc>
                        <a:spcAft>
                          <a:spcPts val="800"/>
                        </a:spcAft>
                      </a:pPr>
                      <a:r>
                        <a:rPr lang="pl-PL" sz="1200" dirty="0">
                          <a:effectLst/>
                          <a:latin typeface="Arial" panose="020B0604020202020204" pitchFamily="34" charset="0"/>
                          <a:cs typeface="Arial" panose="020B0604020202020204" pitchFamily="34" charset="0"/>
                        </a:rPr>
                        <a:t>Limit środków przeznaczonych na jeden wniosek  w ramach ogłaszanego naboru</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pPr algn="ctr">
                        <a:lnSpc>
                          <a:spcPct val="107000"/>
                        </a:lnSpc>
                        <a:spcAft>
                          <a:spcPts val="800"/>
                        </a:spcAft>
                      </a:pPr>
                      <a:endParaRPr lang="pl-PL" sz="1200" dirty="0">
                        <a:effectLst/>
                        <a:latin typeface="Arial" panose="020B0604020202020204" pitchFamily="34" charset="0"/>
                        <a:cs typeface="Arial" panose="020B0604020202020204" pitchFamily="34" charset="0"/>
                      </a:endParaRPr>
                    </a:p>
                    <a:p>
                      <a:pPr algn="ctr">
                        <a:lnSpc>
                          <a:spcPct val="107000"/>
                        </a:lnSpc>
                        <a:spcAft>
                          <a:spcPts val="800"/>
                        </a:spcAft>
                      </a:pPr>
                      <a:r>
                        <a:rPr lang="pl-PL" sz="1200" dirty="0">
                          <a:effectLst/>
                          <a:latin typeface="Arial" panose="020B0604020202020204" pitchFamily="34" charset="0"/>
                          <a:cs typeface="Arial" panose="020B0604020202020204" pitchFamily="34" charset="0"/>
                        </a:rPr>
                        <a:t>Cel, zgodnie z rozporządzeniem</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extLst>
                  <a:ext uri="{0D108BD9-81ED-4DB2-BD59-A6C34878D82A}">
                    <a16:rowId xmlns:a16="http://schemas.microsoft.com/office/drawing/2014/main" xmlns="" val="3712216019"/>
                  </a:ext>
                </a:extLst>
              </a:tr>
              <a:tr h="1891141">
                <a:tc rowSpan="2">
                  <a:txBody>
                    <a:bodyPr/>
                    <a:lstStyle/>
                    <a:p>
                      <a:pPr>
                        <a:lnSpc>
                          <a:spcPct val="107000"/>
                        </a:lnSpc>
                        <a:spcAft>
                          <a:spcPts val="800"/>
                        </a:spcAft>
                      </a:pPr>
                      <a:r>
                        <a:rPr lang="pl-PL" sz="1200" b="1" kern="1200" dirty="0">
                          <a:solidFill>
                            <a:schemeClr val="lt1"/>
                          </a:solidFill>
                          <a:effectLst/>
                          <a:latin typeface="Arial" panose="020B0604020202020204" pitchFamily="34" charset="0"/>
                          <a:ea typeface="+mn-ea"/>
                          <a:cs typeface="Arial" panose="020B0604020202020204" pitchFamily="34" charset="0"/>
                        </a:rPr>
                        <a:t>3. Poprawa jakości życia mieszkańców na obszarze LSR</a:t>
                      </a:r>
                      <a:endParaRPr lang="pl-PL" sz="1200" dirty="0">
                        <a:effectLst/>
                        <a:latin typeface="Arial" panose="020B0604020202020204" pitchFamily="34" charset="0"/>
                        <a:cs typeface="Arial" panose="020B0604020202020204" pitchFamily="34" charset="0"/>
                      </a:endParaRPr>
                    </a:p>
                  </a:txBody>
                  <a:tcPr marL="44457" marR="44457" marT="0" marB="0"/>
                </a:tc>
                <a:tc rowSpan="2">
                  <a:txBody>
                    <a:bodyPr/>
                    <a:lstStyle/>
                    <a:p>
                      <a:pPr>
                        <a:lnSpc>
                          <a:spcPct val="107000"/>
                        </a:lnSpc>
                        <a:spcAft>
                          <a:spcPts val="800"/>
                        </a:spcAft>
                      </a:pPr>
                      <a:r>
                        <a:rPr lang="pl-PL" sz="1200" kern="1200" dirty="0">
                          <a:solidFill>
                            <a:schemeClr val="dk1"/>
                          </a:solidFill>
                          <a:effectLst/>
                          <a:latin typeface="Arial" panose="020B0604020202020204" pitchFamily="34" charset="0"/>
                          <a:ea typeface="+mn-ea"/>
                          <a:cs typeface="Arial" panose="020B0604020202020204" pitchFamily="34" charset="0"/>
                        </a:rPr>
                        <a:t>3.2  Poprawa oferty kulturalnej i turystycznej </a:t>
                      </a:r>
                      <a:br>
                        <a:rPr lang="pl-PL" sz="1200" kern="1200" dirty="0">
                          <a:solidFill>
                            <a:schemeClr val="dk1"/>
                          </a:solidFill>
                          <a:effectLst/>
                          <a:latin typeface="Arial" panose="020B0604020202020204" pitchFamily="34" charset="0"/>
                          <a:ea typeface="+mn-ea"/>
                          <a:cs typeface="Arial" panose="020B0604020202020204" pitchFamily="34" charset="0"/>
                        </a:rPr>
                      </a:br>
                      <a:r>
                        <a:rPr lang="pl-PL" sz="1200" kern="1200" dirty="0">
                          <a:solidFill>
                            <a:schemeClr val="dk1"/>
                          </a:solidFill>
                          <a:effectLst/>
                          <a:latin typeface="Arial" panose="020B0604020202020204" pitchFamily="34" charset="0"/>
                          <a:ea typeface="+mn-ea"/>
                          <a:cs typeface="Arial" panose="020B0604020202020204" pitchFamily="34" charset="0"/>
                        </a:rPr>
                        <a:t>w szczególności upamiętniającej historię </a:t>
                      </a:r>
                      <a:br>
                        <a:rPr lang="pl-PL" sz="1200" kern="1200" dirty="0">
                          <a:solidFill>
                            <a:schemeClr val="dk1"/>
                          </a:solidFill>
                          <a:effectLst/>
                          <a:latin typeface="Arial" panose="020B0604020202020204" pitchFamily="34" charset="0"/>
                          <a:ea typeface="+mn-ea"/>
                          <a:cs typeface="Arial" panose="020B0604020202020204" pitchFamily="34" charset="0"/>
                        </a:rPr>
                      </a:br>
                      <a:r>
                        <a:rPr lang="pl-PL" sz="1200" kern="1200" dirty="0">
                          <a:solidFill>
                            <a:schemeClr val="dk1"/>
                          </a:solidFill>
                          <a:effectLst/>
                          <a:latin typeface="Arial" panose="020B0604020202020204" pitchFamily="34" charset="0"/>
                          <a:ea typeface="+mn-ea"/>
                          <a:cs typeface="Arial" panose="020B0604020202020204" pitchFamily="34" charset="0"/>
                        </a:rPr>
                        <a:t>i tradycję sektora rybactwa na obszarze LSR</a:t>
                      </a:r>
                    </a:p>
                  </a:txBody>
                  <a:tcPr marL="44457" marR="44457" marT="0" marB="0"/>
                </a:tc>
                <a:tc>
                  <a:txBody>
                    <a:bodyPr/>
                    <a:lstStyle/>
                    <a:p>
                      <a:r>
                        <a:rPr lang="pl-PL" sz="1200" b="1" kern="1200" dirty="0">
                          <a:solidFill>
                            <a:schemeClr val="dk1"/>
                          </a:solidFill>
                          <a:effectLst/>
                          <a:latin typeface="Arial" panose="020B0604020202020204" pitchFamily="34" charset="0"/>
                          <a:ea typeface="+mn-ea"/>
                          <a:cs typeface="Arial" panose="020B0604020202020204" pitchFamily="34" charset="0"/>
                        </a:rPr>
                        <a:t>3.2.1 </a:t>
                      </a:r>
                      <a:endParaRPr lang="pl-PL" sz="1200" kern="1200" dirty="0">
                        <a:solidFill>
                          <a:schemeClr val="dk1"/>
                        </a:solidFill>
                        <a:effectLst/>
                        <a:latin typeface="Arial" panose="020B0604020202020204" pitchFamily="34" charset="0"/>
                        <a:ea typeface="+mn-ea"/>
                        <a:cs typeface="Arial" panose="020B0604020202020204" pitchFamily="34" charset="0"/>
                      </a:endParaRPr>
                    </a:p>
                    <a:p>
                      <a:r>
                        <a:rPr lang="pl-PL" sz="1200" kern="1200" dirty="0">
                          <a:solidFill>
                            <a:schemeClr val="dk1"/>
                          </a:solidFill>
                          <a:effectLst/>
                          <a:latin typeface="Arial" panose="020B0604020202020204" pitchFamily="34" charset="0"/>
                          <a:ea typeface="+mn-ea"/>
                          <a:cs typeface="Arial" panose="020B0604020202020204" pitchFamily="34" charset="0"/>
                        </a:rPr>
                        <a:t>Tworzenie lub rozwój muzeów, skansenów, miejsc pamięci </a:t>
                      </a:r>
                      <a:br>
                        <a:rPr lang="pl-PL" sz="1200" kern="1200" dirty="0">
                          <a:solidFill>
                            <a:schemeClr val="dk1"/>
                          </a:solidFill>
                          <a:effectLst/>
                          <a:latin typeface="Arial" panose="020B0604020202020204" pitchFamily="34" charset="0"/>
                          <a:ea typeface="+mn-ea"/>
                          <a:cs typeface="Arial" panose="020B0604020202020204" pitchFamily="34" charset="0"/>
                        </a:rPr>
                      </a:br>
                      <a:r>
                        <a:rPr lang="pl-PL" sz="1200" kern="1200" dirty="0">
                          <a:solidFill>
                            <a:schemeClr val="dk1"/>
                          </a:solidFill>
                          <a:effectLst/>
                          <a:latin typeface="Arial" panose="020B0604020202020204" pitchFamily="34" charset="0"/>
                          <a:ea typeface="+mn-ea"/>
                          <a:cs typeface="Arial" panose="020B0604020202020204" pitchFamily="34" charset="0"/>
                        </a:rPr>
                        <a:t>i innych tego rodzaju obiektów związanych w szczególności </a:t>
                      </a:r>
                      <a:br>
                        <a:rPr lang="pl-PL" sz="1200" kern="1200" dirty="0">
                          <a:solidFill>
                            <a:schemeClr val="dk1"/>
                          </a:solidFill>
                          <a:effectLst/>
                          <a:latin typeface="Arial" panose="020B0604020202020204" pitchFamily="34" charset="0"/>
                          <a:ea typeface="+mn-ea"/>
                          <a:cs typeface="Arial" panose="020B0604020202020204" pitchFamily="34" charset="0"/>
                        </a:rPr>
                      </a:br>
                      <a:r>
                        <a:rPr lang="pl-PL" sz="1200" kern="1200" dirty="0">
                          <a:solidFill>
                            <a:schemeClr val="dk1"/>
                          </a:solidFill>
                          <a:effectLst/>
                          <a:latin typeface="Arial" panose="020B0604020202020204" pitchFamily="34" charset="0"/>
                          <a:ea typeface="+mn-ea"/>
                          <a:cs typeface="Arial" panose="020B0604020202020204" pitchFamily="34" charset="0"/>
                        </a:rPr>
                        <a:t>z historią i tradycjami sektora rybackiego na obszarze objętym LSR </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gn="ctr">
                        <a:lnSpc>
                          <a:spcPct val="150000"/>
                        </a:lnSpc>
                        <a:spcAft>
                          <a:spcPts val="800"/>
                        </a:spcAft>
                      </a:pPr>
                      <a:r>
                        <a:rPr lang="pl-PL" sz="1200" b="1" dirty="0">
                          <a:solidFill>
                            <a:schemeClr val="accent6">
                              <a:lumMod val="75000"/>
                            </a:schemeClr>
                          </a:solidFill>
                          <a:effectLst/>
                          <a:latin typeface="Arial" panose="020B0604020202020204" pitchFamily="34" charset="0"/>
                          <a:cs typeface="Arial" panose="020B0604020202020204" pitchFamily="34" charset="0"/>
                        </a:rPr>
                        <a:t>50 000</a:t>
                      </a:r>
                      <a:endParaRPr lang="pl-PL" sz="1200" b="1"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pPr algn="ctr">
                        <a:lnSpc>
                          <a:spcPct val="107000"/>
                        </a:lnSpc>
                        <a:spcAft>
                          <a:spcPts val="800"/>
                        </a:spcAft>
                      </a:pPr>
                      <a:r>
                        <a:rPr lang="pl-PL" sz="1200" b="1" dirty="0">
                          <a:solidFill>
                            <a:schemeClr val="accent6">
                              <a:lumMod val="75000"/>
                            </a:schemeClr>
                          </a:solidFill>
                          <a:effectLst/>
                          <a:latin typeface="Arial" panose="020B0604020202020204" pitchFamily="34" charset="0"/>
                          <a:cs typeface="Arial" panose="020B0604020202020204" pitchFamily="34" charset="0"/>
                        </a:rPr>
                        <a:t>50 000</a:t>
                      </a:r>
                      <a:endParaRPr lang="pl-PL" sz="1200" b="1"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r>
                        <a:rPr lang="pl-PL" sz="1200" kern="1200" dirty="0">
                          <a:solidFill>
                            <a:schemeClr val="dk1"/>
                          </a:solidFill>
                          <a:effectLst/>
                          <a:latin typeface="Arial" panose="020B0604020202020204" pitchFamily="34" charset="0"/>
                          <a:ea typeface="+mn-ea"/>
                          <a:cs typeface="Arial" panose="020B0604020202020204" pitchFamily="34" charset="0"/>
                        </a:rPr>
                        <a:t>7 pkt 1 lit. a tworzenie, rozwój oraz wyposażenie infrastruktury turystycznej </a:t>
                      </a:r>
                      <a:br>
                        <a:rPr lang="pl-PL" sz="1200" kern="1200" dirty="0">
                          <a:solidFill>
                            <a:schemeClr val="dk1"/>
                          </a:solidFill>
                          <a:effectLst/>
                          <a:latin typeface="Arial" panose="020B0604020202020204" pitchFamily="34" charset="0"/>
                          <a:ea typeface="+mn-ea"/>
                          <a:cs typeface="Arial" panose="020B0604020202020204" pitchFamily="34" charset="0"/>
                        </a:rPr>
                      </a:br>
                      <a:r>
                        <a:rPr lang="pl-PL" sz="1200" kern="1200" dirty="0">
                          <a:solidFill>
                            <a:schemeClr val="dk1"/>
                          </a:solidFill>
                          <a:effectLst/>
                          <a:latin typeface="Arial" panose="020B0604020202020204" pitchFamily="34" charset="0"/>
                          <a:ea typeface="+mn-ea"/>
                          <a:cs typeface="Arial" panose="020B0604020202020204" pitchFamily="34" charset="0"/>
                        </a:rPr>
                        <a:t>i rekreacyjnej, przeznaczonej na użytek publiczny, historycznie lub terytorialnie związanej z działalnością rybacką,</a:t>
                      </a:r>
                    </a:p>
                    <a:p>
                      <a:r>
                        <a:rPr lang="pl-PL" sz="1200" kern="1200" dirty="0">
                          <a:solidFill>
                            <a:schemeClr val="dk1"/>
                          </a:solidFill>
                          <a:effectLst/>
                          <a:latin typeface="Arial" panose="020B0604020202020204" pitchFamily="34" charset="0"/>
                          <a:ea typeface="+mn-ea"/>
                          <a:cs typeface="Arial" panose="020B0604020202020204" pitchFamily="34" charset="0"/>
                        </a:rPr>
                        <a:t> </a:t>
                      </a:r>
                    </a:p>
                    <a:p>
                      <a:r>
                        <a:rPr lang="pl-PL" sz="1200" kern="1200" dirty="0">
                          <a:solidFill>
                            <a:schemeClr val="dk1"/>
                          </a:solidFill>
                          <a:effectLst/>
                          <a:latin typeface="Arial" panose="020B0604020202020204" pitchFamily="34" charset="0"/>
                          <a:ea typeface="+mn-ea"/>
                          <a:cs typeface="Arial" panose="020B0604020202020204" pitchFamily="34" charset="0"/>
                        </a:rPr>
                        <a:t>§7 pkt 1 lit. b promowanie, zachowanie lub upowszechnianie dziedzictwa kulturowego rybołówstwa </a:t>
                      </a:r>
                      <a:br>
                        <a:rPr lang="pl-PL" sz="1200" kern="1200" dirty="0">
                          <a:solidFill>
                            <a:schemeClr val="dk1"/>
                          </a:solidFill>
                          <a:effectLst/>
                          <a:latin typeface="Arial" panose="020B0604020202020204" pitchFamily="34" charset="0"/>
                          <a:ea typeface="+mn-ea"/>
                          <a:cs typeface="Arial" panose="020B0604020202020204" pitchFamily="34" charset="0"/>
                        </a:rPr>
                      </a:br>
                      <a:r>
                        <a:rPr lang="pl-PL" sz="1200" kern="1200" dirty="0">
                          <a:solidFill>
                            <a:schemeClr val="dk1"/>
                          </a:solidFill>
                          <a:effectLst/>
                          <a:latin typeface="Arial" panose="020B0604020202020204" pitchFamily="34" charset="0"/>
                          <a:ea typeface="+mn-ea"/>
                          <a:cs typeface="Arial" panose="020B0604020202020204" pitchFamily="34" charset="0"/>
                        </a:rPr>
                        <a:t>i akwakultury oraz morskiego dziedzictwa kulturowego</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extLst>
                  <a:ext uri="{0D108BD9-81ED-4DB2-BD59-A6C34878D82A}">
                    <a16:rowId xmlns:a16="http://schemas.microsoft.com/office/drawing/2014/main" xmlns="" val="956489579"/>
                  </a:ext>
                </a:extLst>
              </a:tr>
              <a:tr h="1700976">
                <a:tc vMerge="1">
                  <a:txBody>
                    <a:bodyPr/>
                    <a:lstStyle/>
                    <a:p>
                      <a:pPr>
                        <a:lnSpc>
                          <a:spcPct val="107000"/>
                        </a:lnSpc>
                        <a:spcAft>
                          <a:spcPts val="800"/>
                        </a:spcAft>
                      </a:pPr>
                      <a:r>
                        <a:rPr lang="pl-PL" sz="1200" dirty="0">
                          <a:effectLst/>
                          <a:latin typeface="Arial" panose="020B0604020202020204" pitchFamily="34" charset="0"/>
                          <a:cs typeface="Arial" panose="020B0604020202020204" pitchFamily="34" charset="0"/>
                        </a:rPr>
                        <a:t>1.Rozwój obszaru  objętego LSR przy wykorzystaniu lokalnych atutów</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vMerge="1">
                  <a:txBody>
                    <a:bodyPr/>
                    <a:lstStyle/>
                    <a:p>
                      <a:pPr>
                        <a:lnSpc>
                          <a:spcPct val="107000"/>
                        </a:lnSpc>
                        <a:spcAft>
                          <a:spcPts val="800"/>
                        </a:spcAft>
                      </a:pPr>
                      <a:r>
                        <a:rPr lang="pl-PL" sz="1200" dirty="0">
                          <a:effectLst/>
                          <a:latin typeface="Arial" panose="020B0604020202020204" pitchFamily="34" charset="0"/>
                          <a:cs typeface="Arial" panose="020B0604020202020204" pitchFamily="34" charset="0"/>
                        </a:rPr>
                        <a:t>1.2 Dywersyfikacja źródeł dochodów osób funkcjonujących na obszarze objętym LSR</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r>
                        <a:rPr lang="pl-PL" sz="1200" b="1" kern="1200" dirty="0">
                          <a:solidFill>
                            <a:schemeClr val="dk1"/>
                          </a:solidFill>
                          <a:effectLst/>
                          <a:latin typeface="Arial" panose="020B0604020202020204" pitchFamily="34" charset="0"/>
                          <a:ea typeface="+mn-ea"/>
                          <a:cs typeface="Arial" panose="020B0604020202020204" pitchFamily="34" charset="0"/>
                        </a:rPr>
                        <a:t>3.2.2 </a:t>
                      </a:r>
                      <a:endParaRPr lang="pl-PL" sz="1200" kern="1200" dirty="0">
                        <a:solidFill>
                          <a:schemeClr val="dk1"/>
                        </a:solidFill>
                        <a:effectLst/>
                        <a:latin typeface="Arial" panose="020B0604020202020204" pitchFamily="34" charset="0"/>
                        <a:ea typeface="+mn-ea"/>
                        <a:cs typeface="Arial" panose="020B0604020202020204" pitchFamily="34" charset="0"/>
                      </a:endParaRPr>
                    </a:p>
                    <a:p>
                      <a:r>
                        <a:rPr lang="pl-PL" sz="1200" kern="1200" dirty="0">
                          <a:solidFill>
                            <a:schemeClr val="dk1"/>
                          </a:solidFill>
                          <a:effectLst/>
                          <a:latin typeface="Arial" panose="020B0604020202020204" pitchFamily="34" charset="0"/>
                          <a:ea typeface="+mn-ea"/>
                          <a:cs typeface="Arial" panose="020B0604020202020204" pitchFamily="34" charset="0"/>
                        </a:rPr>
                        <a:t>Inicjatywy związane z promocją obszaru, jego historii i tradycji, niezwiązane z tworzeniem lub rozwojem muzeów, skansenów, miejsc pamięci albo innych tego rodzaju obiektów</a:t>
                      </a:r>
                      <a:r>
                        <a:rPr lang="pl-PL" sz="1200" dirty="0">
                          <a:effectLst/>
                          <a:latin typeface="Arial" panose="020B0604020202020204" pitchFamily="34" charset="0"/>
                          <a:cs typeface="Arial" panose="020B0604020202020204" pitchFamily="34" charset="0"/>
                        </a:rPr>
                        <a:t>. </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tc>
                  <a:txBody>
                    <a:bodyPr/>
                    <a:lstStyle/>
                    <a:p>
                      <a:pPr algn="ctr">
                        <a:lnSpc>
                          <a:spcPct val="150000"/>
                        </a:lnSpc>
                        <a:spcAft>
                          <a:spcPts val="800"/>
                        </a:spcAft>
                      </a:pPr>
                      <a:r>
                        <a:rPr lang="pl-PL" sz="1200" b="1" dirty="0">
                          <a:solidFill>
                            <a:schemeClr val="accent6">
                              <a:lumMod val="75000"/>
                            </a:schemeClr>
                          </a:solidFill>
                          <a:effectLst/>
                          <a:latin typeface="Arial" panose="020B0604020202020204" pitchFamily="34" charset="0"/>
                          <a:cs typeface="Arial" panose="020B0604020202020204" pitchFamily="34" charset="0"/>
                        </a:rPr>
                        <a:t>46 398</a:t>
                      </a:r>
                      <a:endParaRPr lang="pl-PL" sz="1200" b="1"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pPr algn="ctr">
                        <a:lnSpc>
                          <a:spcPct val="107000"/>
                        </a:lnSpc>
                        <a:spcAft>
                          <a:spcPts val="800"/>
                        </a:spcAft>
                      </a:pPr>
                      <a:r>
                        <a:rPr lang="pl-PL" sz="1200" b="1" dirty="0">
                          <a:solidFill>
                            <a:schemeClr val="accent6">
                              <a:lumMod val="75000"/>
                            </a:schemeClr>
                          </a:solidFill>
                          <a:effectLst/>
                          <a:latin typeface="Arial" panose="020B0604020202020204" pitchFamily="34" charset="0"/>
                          <a:cs typeface="Arial" panose="020B0604020202020204" pitchFamily="34" charset="0"/>
                        </a:rPr>
                        <a:t>46 398</a:t>
                      </a:r>
                      <a:endParaRPr lang="pl-PL" sz="1200" b="1"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nchor="ctr"/>
                </a:tc>
                <a:tc>
                  <a:txBody>
                    <a:bodyPr/>
                    <a:lstStyle/>
                    <a:p>
                      <a:pPr>
                        <a:lnSpc>
                          <a:spcPct val="107000"/>
                        </a:lnSpc>
                        <a:spcAft>
                          <a:spcPts val="800"/>
                        </a:spcAft>
                      </a:pPr>
                      <a:r>
                        <a:rPr lang="pl-PL" sz="1200" kern="1200" dirty="0">
                          <a:solidFill>
                            <a:schemeClr val="dk1"/>
                          </a:solidFill>
                          <a:effectLst/>
                          <a:latin typeface="Arial" panose="020B0604020202020204" pitchFamily="34" charset="0"/>
                          <a:ea typeface="+mn-ea"/>
                          <a:cs typeface="Arial" panose="020B0604020202020204" pitchFamily="34" charset="0"/>
                        </a:rPr>
                        <a:t>§7 pkt 1 lit. b promowanie, zachowanie lub upowszechnianie dziedzictwa kulturowego rybołówstwa </a:t>
                      </a:r>
                      <a:br>
                        <a:rPr lang="pl-PL" sz="1200" kern="1200" dirty="0">
                          <a:solidFill>
                            <a:schemeClr val="dk1"/>
                          </a:solidFill>
                          <a:effectLst/>
                          <a:latin typeface="Arial" panose="020B0604020202020204" pitchFamily="34" charset="0"/>
                          <a:ea typeface="+mn-ea"/>
                          <a:cs typeface="Arial" panose="020B0604020202020204" pitchFamily="34" charset="0"/>
                        </a:rPr>
                      </a:br>
                      <a:r>
                        <a:rPr lang="pl-PL" sz="1200" kern="1200" dirty="0">
                          <a:solidFill>
                            <a:schemeClr val="dk1"/>
                          </a:solidFill>
                          <a:effectLst/>
                          <a:latin typeface="Arial" panose="020B0604020202020204" pitchFamily="34" charset="0"/>
                          <a:ea typeface="+mn-ea"/>
                          <a:cs typeface="Arial" panose="020B0604020202020204" pitchFamily="34" charset="0"/>
                        </a:rPr>
                        <a:t>i akwakultury oraz morskiego dziedzictwa kulturowego</a:t>
                      </a:r>
                      <a:endParaRPr lang="pl-PL" sz="1200" dirty="0">
                        <a:effectLst/>
                        <a:latin typeface="Arial" panose="020B0604020202020204" pitchFamily="34" charset="0"/>
                        <a:ea typeface="Calibri" panose="020F0502020204030204" pitchFamily="34" charset="0"/>
                        <a:cs typeface="Arial" panose="020B0604020202020204" pitchFamily="34" charset="0"/>
                      </a:endParaRPr>
                    </a:p>
                  </a:txBody>
                  <a:tcPr marL="44457" marR="44457" marT="0" marB="0"/>
                </a:tc>
                <a:extLst>
                  <a:ext uri="{0D108BD9-81ED-4DB2-BD59-A6C34878D82A}">
                    <a16:rowId xmlns:a16="http://schemas.microsoft.com/office/drawing/2014/main" xmlns="" val="2289929183"/>
                  </a:ext>
                </a:extLst>
              </a:tr>
            </a:tbl>
          </a:graphicData>
        </a:graphic>
      </p:graphicFrame>
    </p:spTree>
    <p:extLst>
      <p:ext uri="{BB962C8B-B14F-4D97-AF65-F5344CB8AC3E}">
        <p14:creationId xmlns:p14="http://schemas.microsoft.com/office/powerpoint/2010/main" val="3769209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az 7">
            <a:extLst>
              <a:ext uri="{FF2B5EF4-FFF2-40B4-BE49-F238E27FC236}">
                <a16:creationId xmlns:a16="http://schemas.microsoft.com/office/drawing/2014/main" xmlns="" id="{571E2048-5077-4E26-9DD4-7D497EDDE7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Tytuł 4">
            <a:extLst>
              <a:ext uri="{FF2B5EF4-FFF2-40B4-BE49-F238E27FC236}">
                <a16:creationId xmlns:a16="http://schemas.microsoft.com/office/drawing/2014/main" xmlns="" id="{6B3C78F4-64FC-40AF-9A4D-E4B080A77D61}"/>
              </a:ext>
            </a:extLst>
          </p:cNvPr>
          <p:cNvSpPr>
            <a:spLocks noGrp="1"/>
          </p:cNvSpPr>
          <p:nvPr>
            <p:ph type="ctrTitle"/>
          </p:nvPr>
        </p:nvSpPr>
        <p:spPr>
          <a:xfrm>
            <a:off x="1524000" y="2298584"/>
            <a:ext cx="9144000" cy="1837189"/>
          </a:xfrm>
        </p:spPr>
        <p:txBody>
          <a:bodyPr>
            <a:normAutofit fontScale="90000"/>
          </a:bodyPr>
          <a:lstStyle/>
          <a:p>
            <a:r>
              <a:rPr lang="pl-PL" sz="2800" b="1" dirty="0">
                <a:solidFill>
                  <a:schemeClr val="accent6">
                    <a:lumMod val="75000"/>
                  </a:schemeClr>
                </a:solidFill>
                <a:latin typeface="Arial" panose="020B0604020202020204" pitchFamily="34" charset="0"/>
                <a:cs typeface="Arial" panose="020B0604020202020204" pitchFamily="34" charset="0"/>
              </a:rPr>
              <a:t>KOSZTY KWALIFIKOWALNE </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I NIEKWALIFIKOWALNE</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Jakie koszty może zaplanować wnioskodawca?</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Czy można zakwalifikować koszty już poniesione?</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Co to są koszty ogólne?</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Jakich kosztów nie można zakwalifikować do dotacji?</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
            </a:r>
            <a:br>
              <a:rPr lang="pl-PL" sz="2800" b="1" dirty="0">
                <a:solidFill>
                  <a:schemeClr val="accent6">
                    <a:lumMod val="75000"/>
                  </a:schemeClr>
                </a:solidFill>
                <a:latin typeface="Arial" panose="020B0604020202020204" pitchFamily="34" charset="0"/>
                <a:cs typeface="Arial" panose="020B0604020202020204" pitchFamily="34" charset="0"/>
              </a:rPr>
            </a:br>
            <a:endParaRPr lang="pl-PL" sz="2800" b="1" dirty="0">
              <a:solidFill>
                <a:schemeClr val="accent6">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7215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276837"/>
            <a:ext cx="10444294" cy="578840"/>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Koszty kwalifikowalne</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620785" y="947956"/>
            <a:ext cx="10888910" cy="4461146"/>
          </a:xfrm>
        </p:spPr>
        <p:txBody>
          <a:bodyPr>
            <a:normAutofit fontScale="70000" lnSpcReduction="20000"/>
          </a:bodyPr>
          <a:lstStyle/>
          <a:p>
            <a:pPr algn="just"/>
            <a:r>
              <a:rPr lang="pl-PL" sz="2600" b="1" i="0" dirty="0">
                <a:solidFill>
                  <a:srgbClr val="444444"/>
                </a:solidFill>
                <a:effectLst/>
                <a:latin typeface="Arial" panose="020B0604020202020204" pitchFamily="34" charset="0"/>
                <a:cs typeface="Arial" panose="020B0604020202020204" pitchFamily="34" charset="0"/>
              </a:rPr>
              <a:t>Koszty kwalifikowalne</a:t>
            </a:r>
          </a:p>
          <a:p>
            <a:pPr algn="just"/>
            <a:endParaRPr lang="pl-PL" sz="2600" b="0" i="0" dirty="0">
              <a:solidFill>
                <a:srgbClr val="444444"/>
              </a:solidFill>
              <a:effectLst/>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pl-PL" sz="2600" dirty="0">
                <a:solidFill>
                  <a:srgbClr val="444444"/>
                </a:solidFill>
                <a:latin typeface="Arial" panose="020B0604020202020204" pitchFamily="34" charset="0"/>
                <a:cs typeface="Arial" panose="020B0604020202020204" pitchFamily="34" charset="0"/>
              </a:rPr>
              <a:t>Koszty </a:t>
            </a:r>
            <a:r>
              <a:rPr lang="pl-PL" sz="2600" b="0" i="0" dirty="0">
                <a:solidFill>
                  <a:srgbClr val="444444"/>
                </a:solidFill>
                <a:effectLst/>
                <a:latin typeface="Arial" panose="020B0604020202020204" pitchFamily="34" charset="0"/>
                <a:cs typeface="Arial" panose="020B0604020202020204" pitchFamily="34" charset="0"/>
              </a:rPr>
              <a:t>faktycznie przez beneficjenta z tytułu realizacji operacji lub jej części</a:t>
            </a:r>
            <a:r>
              <a:rPr lang="pl-PL" sz="2600" dirty="0">
                <a:solidFill>
                  <a:srgbClr val="444444"/>
                </a:solidFill>
                <a:latin typeface="Arial" panose="020B0604020202020204" pitchFamily="34" charset="0"/>
                <a:cs typeface="Arial" panose="020B0604020202020204" pitchFamily="34" charset="0"/>
              </a:rPr>
              <a:t> </a:t>
            </a:r>
            <a:r>
              <a:rPr lang="pl-PL" sz="2600" b="0" i="0" dirty="0">
                <a:solidFill>
                  <a:srgbClr val="444444"/>
                </a:solidFill>
                <a:effectLst/>
                <a:latin typeface="Arial" panose="020B0604020202020204" pitchFamily="34" charset="0"/>
                <a:cs typeface="Arial" panose="020B0604020202020204" pitchFamily="34" charset="0"/>
              </a:rPr>
              <a:t>od dnia przyznania pomocy, </a:t>
            </a:r>
          </a:p>
          <a:p>
            <a:pPr marL="342900" indent="-342900" algn="just">
              <a:buFont typeface="Arial" panose="020B0604020202020204" pitchFamily="34" charset="0"/>
              <a:buChar char="•"/>
            </a:pPr>
            <a:r>
              <a:rPr lang="pl-PL" sz="2600" dirty="0">
                <a:solidFill>
                  <a:srgbClr val="444444"/>
                </a:solidFill>
                <a:latin typeface="Arial" panose="020B0604020202020204" pitchFamily="34" charset="0"/>
                <a:cs typeface="Arial" panose="020B0604020202020204" pitchFamily="34" charset="0"/>
              </a:rPr>
              <a:t>Koszty związane z realizacją operacji lub jej części faktycznie poniesione przez beneficjenta przed dniem przyznania pomocy, lecz nie wcześniej niż od dnia 1 stycznia 2015 r.</a:t>
            </a:r>
          </a:p>
          <a:p>
            <a:pPr marL="342900" indent="-342900" algn="just">
              <a:buFont typeface="Arial" panose="020B0604020202020204" pitchFamily="34" charset="0"/>
              <a:buChar char="•"/>
            </a:pPr>
            <a:r>
              <a:rPr lang="pl-PL" sz="2600" b="0" i="0" dirty="0">
                <a:solidFill>
                  <a:srgbClr val="444444"/>
                </a:solidFill>
                <a:effectLst/>
                <a:latin typeface="Arial" panose="020B0604020202020204" pitchFamily="34" charset="0"/>
                <a:cs typeface="Arial" panose="020B0604020202020204" pitchFamily="34" charset="0"/>
              </a:rPr>
              <a:t>Podatek VAT, pod warunkiem, że nie mógł zostać odzyskany na podstawie przepisów krajowych,</a:t>
            </a:r>
          </a:p>
          <a:p>
            <a:pPr marL="342900" indent="-342900" algn="just">
              <a:buFont typeface="Arial" panose="020B0604020202020204" pitchFamily="34" charset="0"/>
              <a:buChar char="•"/>
            </a:pPr>
            <a:r>
              <a:rPr lang="pl-PL" sz="2600" dirty="0">
                <a:solidFill>
                  <a:srgbClr val="444444"/>
                </a:solidFill>
                <a:latin typeface="Arial" panose="020B0604020202020204" pitchFamily="34" charset="0"/>
                <a:cs typeface="Arial" panose="020B0604020202020204" pitchFamily="34" charset="0"/>
              </a:rPr>
              <a:t>K</a:t>
            </a:r>
            <a:r>
              <a:rPr lang="pl-PL" sz="2600" b="0" i="0" dirty="0">
                <a:solidFill>
                  <a:srgbClr val="444444"/>
                </a:solidFill>
                <a:effectLst/>
                <a:latin typeface="Arial" panose="020B0604020202020204" pitchFamily="34" charset="0"/>
                <a:cs typeface="Arial" panose="020B0604020202020204" pitchFamily="34" charset="0"/>
              </a:rPr>
              <a:t>oszty budowy, rozbudowy, przebudowy, modernizacji, remontu obiektu przeznaczonego </a:t>
            </a:r>
            <a:br>
              <a:rPr lang="pl-PL" sz="2600" b="0" i="0" dirty="0">
                <a:solidFill>
                  <a:srgbClr val="444444"/>
                </a:solidFill>
                <a:effectLst/>
                <a:latin typeface="Arial" panose="020B0604020202020204" pitchFamily="34" charset="0"/>
                <a:cs typeface="Arial" panose="020B0604020202020204" pitchFamily="34" charset="0"/>
              </a:rPr>
            </a:br>
            <a:r>
              <a:rPr lang="pl-PL" sz="2600" b="0" i="0" dirty="0">
                <a:solidFill>
                  <a:srgbClr val="444444"/>
                </a:solidFill>
                <a:effectLst/>
                <a:latin typeface="Arial" panose="020B0604020202020204" pitchFamily="34" charset="0"/>
                <a:cs typeface="Arial" panose="020B0604020202020204" pitchFamily="34" charset="0"/>
              </a:rPr>
              <a:t>na prowadzenie działalności gospodarczej,</a:t>
            </a:r>
          </a:p>
          <a:p>
            <a:pPr marL="342900" indent="-342900" algn="just">
              <a:buFont typeface="Arial" panose="020B0604020202020204" pitchFamily="34" charset="0"/>
              <a:buChar char="•"/>
            </a:pPr>
            <a:r>
              <a:rPr lang="pl-PL" sz="2600" dirty="0">
                <a:solidFill>
                  <a:srgbClr val="444444"/>
                </a:solidFill>
                <a:latin typeface="Arial" panose="020B0604020202020204" pitchFamily="34" charset="0"/>
                <a:cs typeface="Arial" panose="020B0604020202020204" pitchFamily="34" charset="0"/>
              </a:rPr>
              <a:t>K</a:t>
            </a:r>
            <a:r>
              <a:rPr lang="pl-PL" sz="2600" b="0" i="0" dirty="0">
                <a:solidFill>
                  <a:srgbClr val="444444"/>
                </a:solidFill>
                <a:effectLst/>
                <a:latin typeface="Arial" panose="020B0604020202020204" pitchFamily="34" charset="0"/>
                <a:cs typeface="Arial" panose="020B0604020202020204" pitchFamily="34" charset="0"/>
              </a:rPr>
              <a:t>oszty zakupu NOWYCH maszyn, sprzętu, urządzeń, wyposażenia, itp.</a:t>
            </a:r>
          </a:p>
          <a:p>
            <a:pPr algn="just"/>
            <a:endParaRPr lang="pl-PL" sz="2600" b="0" i="0" dirty="0">
              <a:solidFill>
                <a:srgbClr val="444444"/>
              </a:solidFill>
              <a:effectLst/>
              <a:latin typeface="Arial" panose="020B0604020202020204" pitchFamily="34" charset="0"/>
              <a:cs typeface="Arial" panose="020B0604020202020204" pitchFamily="34" charset="0"/>
            </a:endParaRPr>
          </a:p>
          <a:p>
            <a:pPr algn="just"/>
            <a:r>
              <a:rPr lang="pl-PL" sz="2600" b="1" i="0" dirty="0">
                <a:solidFill>
                  <a:srgbClr val="444444"/>
                </a:solidFill>
                <a:effectLst/>
                <a:latin typeface="Arial" panose="020B0604020202020204" pitchFamily="34" charset="0"/>
                <a:cs typeface="Arial" panose="020B0604020202020204" pitchFamily="34" charset="0"/>
              </a:rPr>
              <a:t>Koszty kwalifikowalne ogólne (do 10% wartości operacji netto)</a:t>
            </a:r>
          </a:p>
          <a:p>
            <a:pPr algn="just"/>
            <a:r>
              <a:rPr lang="pl-PL" sz="2600" b="0" i="0" dirty="0">
                <a:solidFill>
                  <a:srgbClr val="444444"/>
                </a:solidFill>
                <a:effectLst/>
                <a:latin typeface="Arial" panose="020B0604020202020204" pitchFamily="34" charset="0"/>
                <a:cs typeface="Arial" panose="020B0604020202020204" pitchFamily="34" charset="0"/>
              </a:rPr>
              <a:t/>
            </a:r>
            <a:br>
              <a:rPr lang="pl-PL" sz="2600" b="0" i="0" dirty="0">
                <a:solidFill>
                  <a:srgbClr val="444444"/>
                </a:solidFill>
                <a:effectLst/>
                <a:latin typeface="Arial" panose="020B0604020202020204" pitchFamily="34" charset="0"/>
                <a:cs typeface="Arial" panose="020B0604020202020204" pitchFamily="34" charset="0"/>
              </a:rPr>
            </a:br>
            <a:r>
              <a:rPr lang="pl-PL" sz="2600" b="0" i="0" dirty="0">
                <a:solidFill>
                  <a:srgbClr val="444444"/>
                </a:solidFill>
                <a:effectLst/>
                <a:latin typeface="Arial" panose="020B0604020202020204" pitchFamily="34" charset="0"/>
                <a:cs typeface="Arial" panose="020B0604020202020204" pitchFamily="34" charset="0"/>
              </a:rPr>
              <a:t>honoraria architektów i inżynierów, opłaty za konsultacje i doradztwo w zakresie przygotowania przez wnioskodawcę dokumentacji niezbędnej do przyznania i rozliczenia pomocy, w tym studiów wykonalności oraz kosztów połączeń telefonicznych, opłat za zużytą wodę, energię elektryczną, nośniki energii</a:t>
            </a:r>
          </a:p>
          <a:p>
            <a:endParaRPr lang="pl-PL" dirty="0"/>
          </a:p>
        </p:txBody>
      </p:sp>
      <p:pic>
        <p:nvPicPr>
          <p:cNvPr id="8" name="Obraz 7">
            <a:extLst>
              <a:ext uri="{FF2B5EF4-FFF2-40B4-BE49-F238E27FC236}">
                <a16:creationId xmlns:a16="http://schemas.microsoft.com/office/drawing/2014/main" xmlns="" id="{AAA1E3E5-3CFB-406C-9387-B29B3171B3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663871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285226"/>
            <a:ext cx="10444294" cy="587229"/>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Koszty niekwalifikowalne</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85768" y="1266738"/>
            <a:ext cx="10620463" cy="3806505"/>
          </a:xfrm>
        </p:spPr>
        <p:txBody>
          <a:bodyPr>
            <a:normAutofit/>
          </a:bodyPr>
          <a:lstStyle/>
          <a:p>
            <a:pPr algn="just"/>
            <a:r>
              <a:rPr lang="pl-PL" sz="1800" b="1" i="0" dirty="0">
                <a:solidFill>
                  <a:srgbClr val="444444"/>
                </a:solidFill>
                <a:effectLst/>
                <a:latin typeface="Arial" panose="020B0604020202020204" pitchFamily="34" charset="0"/>
                <a:cs typeface="Arial" panose="020B0604020202020204" pitchFamily="34" charset="0"/>
              </a:rPr>
              <a:t>Katalog kosztów niekwalifikowanych obejmuje: </a:t>
            </a:r>
          </a:p>
          <a:p>
            <a:pPr marL="342900" indent="-342900" algn="just">
              <a:buFont typeface="Arial" panose="020B0604020202020204" pitchFamily="34" charset="0"/>
              <a:buChar char="•"/>
            </a:pPr>
            <a:r>
              <a:rPr lang="pl-PL" sz="1800" b="0" i="0" dirty="0">
                <a:solidFill>
                  <a:srgbClr val="444444"/>
                </a:solidFill>
                <a:effectLst/>
                <a:latin typeface="Arial" panose="020B0604020202020204" pitchFamily="34" charset="0"/>
                <a:cs typeface="Arial" panose="020B0604020202020204" pitchFamily="34" charset="0"/>
              </a:rPr>
              <a:t>Zakup używanych maszyn, urządzeń lub innego sprzętu; </a:t>
            </a:r>
          </a:p>
          <a:p>
            <a:pPr marL="342900" indent="-342900" algn="just">
              <a:buFont typeface="Arial" panose="020B0604020202020204" pitchFamily="34" charset="0"/>
              <a:buChar char="•"/>
            </a:pPr>
            <a:r>
              <a:rPr lang="pl-PL" sz="1800" b="0" i="0" dirty="0">
                <a:solidFill>
                  <a:srgbClr val="444444"/>
                </a:solidFill>
                <a:effectLst/>
                <a:latin typeface="Arial" panose="020B0604020202020204" pitchFamily="34" charset="0"/>
                <a:cs typeface="Arial" panose="020B0604020202020204" pitchFamily="34" charset="0"/>
              </a:rPr>
              <a:t>Nabycie gruntu, budynku, budowli lub prawa do dysponowania nimi;</a:t>
            </a:r>
          </a:p>
          <a:p>
            <a:pPr marL="342900" indent="-342900" algn="just">
              <a:buFont typeface="Arial" panose="020B0604020202020204" pitchFamily="34" charset="0"/>
              <a:buChar char="•"/>
            </a:pPr>
            <a:r>
              <a:rPr lang="pl-PL" sz="1800" b="0" i="0" dirty="0">
                <a:solidFill>
                  <a:srgbClr val="444444"/>
                </a:solidFill>
                <a:effectLst/>
                <a:latin typeface="Arial" panose="020B0604020202020204" pitchFamily="34" charset="0"/>
                <a:cs typeface="Arial" panose="020B0604020202020204" pitchFamily="34" charset="0"/>
              </a:rPr>
              <a:t>Nakłady rzeczowe; </a:t>
            </a:r>
          </a:p>
          <a:p>
            <a:pPr marL="342900" indent="-342900" algn="just">
              <a:buFont typeface="Arial" panose="020B0604020202020204" pitchFamily="34" charset="0"/>
              <a:buChar char="•"/>
            </a:pPr>
            <a:r>
              <a:rPr lang="pl-PL" sz="1800" b="0" i="0" dirty="0">
                <a:solidFill>
                  <a:srgbClr val="444444"/>
                </a:solidFill>
                <a:effectLst/>
                <a:latin typeface="Arial" panose="020B0604020202020204" pitchFamily="34" charset="0"/>
                <a:cs typeface="Arial" panose="020B0604020202020204" pitchFamily="34" charset="0"/>
              </a:rPr>
              <a:t>Pracę własną wykonywaną przez beneficjenta będącego osobą fizyczną i pracę wolontariuszy; </a:t>
            </a:r>
          </a:p>
          <a:p>
            <a:pPr marL="342900" indent="-342900" algn="just">
              <a:buFont typeface="Arial" panose="020B0604020202020204" pitchFamily="34" charset="0"/>
              <a:buChar char="•"/>
            </a:pPr>
            <a:r>
              <a:rPr lang="pl-PL" sz="1800" b="0" i="0" dirty="0">
                <a:solidFill>
                  <a:srgbClr val="444444"/>
                </a:solidFill>
                <a:effectLst/>
                <a:latin typeface="Arial" panose="020B0604020202020204" pitchFamily="34" charset="0"/>
                <a:cs typeface="Arial" panose="020B0604020202020204" pitchFamily="34" charset="0"/>
              </a:rPr>
              <a:t>Koszty związane z umową leasingu: w której brak jest postanowień przenoszących na beneficjenta własność rzeczy będących przedmiotem leasingu, odsetek, opłat ubezpieczeniowych, marży finansującego i kosztów ogólnych, w tym również podatku od towarów i usług (VAT); </a:t>
            </a:r>
          </a:p>
          <a:p>
            <a:pPr marL="342900" indent="-342900" algn="just">
              <a:buFont typeface="Arial" panose="020B0604020202020204" pitchFamily="34" charset="0"/>
              <a:buChar char="•"/>
            </a:pPr>
            <a:r>
              <a:rPr lang="pl-PL" sz="1800" b="0" i="0" dirty="0">
                <a:solidFill>
                  <a:srgbClr val="444444"/>
                </a:solidFill>
                <a:effectLst/>
                <a:latin typeface="Arial" panose="020B0604020202020204" pitchFamily="34" charset="0"/>
                <a:cs typeface="Arial" panose="020B0604020202020204" pitchFamily="34" charset="0"/>
              </a:rPr>
              <a:t>Koszty amortyzacji środków trwałych; </a:t>
            </a:r>
          </a:p>
          <a:p>
            <a:pPr marL="342900" indent="-342900" algn="just">
              <a:buFont typeface="Arial" panose="020B0604020202020204" pitchFamily="34" charset="0"/>
              <a:buChar char="•"/>
            </a:pPr>
            <a:r>
              <a:rPr lang="pl-PL" sz="1800" b="0" i="0" dirty="0">
                <a:solidFill>
                  <a:srgbClr val="444444"/>
                </a:solidFill>
                <a:effectLst/>
                <a:latin typeface="Arial" panose="020B0604020202020204" pitchFamily="34" charset="0"/>
                <a:cs typeface="Arial" panose="020B0604020202020204" pitchFamily="34" charset="0"/>
              </a:rPr>
              <a:t>Koszty związane z konserwacją obiektów kultu religijnego i cmentarzy.</a:t>
            </a:r>
            <a:endParaRPr lang="pl-PL" sz="1800" dirty="0">
              <a:latin typeface="Arial" panose="020B0604020202020204" pitchFamily="34" charset="0"/>
              <a:cs typeface="Arial" panose="020B0604020202020204" pitchFamily="34" charset="0"/>
            </a:endParaRPr>
          </a:p>
        </p:txBody>
      </p:sp>
      <p:pic>
        <p:nvPicPr>
          <p:cNvPr id="8" name="Obraz 7">
            <a:extLst>
              <a:ext uri="{FF2B5EF4-FFF2-40B4-BE49-F238E27FC236}">
                <a16:creationId xmlns:a16="http://schemas.microsoft.com/office/drawing/2014/main" xmlns="" id="{AD7421E6-484C-426F-B307-23F6276DF1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35317647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az 7">
            <a:extLst>
              <a:ext uri="{FF2B5EF4-FFF2-40B4-BE49-F238E27FC236}">
                <a16:creationId xmlns:a16="http://schemas.microsoft.com/office/drawing/2014/main" xmlns="" id="{571E2048-5077-4E26-9DD4-7D497EDDE7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Tytuł 4">
            <a:extLst>
              <a:ext uri="{FF2B5EF4-FFF2-40B4-BE49-F238E27FC236}">
                <a16:creationId xmlns:a16="http://schemas.microsoft.com/office/drawing/2014/main" xmlns="" id="{6B3C78F4-64FC-40AF-9A4D-E4B080A77D61}"/>
              </a:ext>
            </a:extLst>
          </p:cNvPr>
          <p:cNvSpPr>
            <a:spLocks noGrp="1"/>
          </p:cNvSpPr>
          <p:nvPr>
            <p:ph type="ctrTitle"/>
          </p:nvPr>
        </p:nvSpPr>
        <p:spPr>
          <a:xfrm>
            <a:off x="419449" y="3516203"/>
            <a:ext cx="10863743" cy="882606"/>
          </a:xfrm>
        </p:spPr>
        <p:txBody>
          <a:bodyPr>
            <a:normAutofit fontScale="90000"/>
          </a:bodyPr>
          <a:lstStyle/>
          <a:p>
            <a:r>
              <a:rPr lang="pl-PL" sz="2800" b="1" dirty="0">
                <a:solidFill>
                  <a:schemeClr val="accent6">
                    <a:lumMod val="75000"/>
                  </a:schemeClr>
                </a:solidFill>
                <a:latin typeface="Arial" panose="020B0604020202020204" pitchFamily="34" charset="0"/>
                <a:cs typeface="Arial" panose="020B0604020202020204" pitchFamily="34" charset="0"/>
              </a:rPr>
              <a:t>ZASADY WYBORU OPERACJI </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I LOKALNE KRYTERIA</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Na jakiej podstawie oceniany jest wniosek?</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Jakie kryteria powinna spełniać zaplanowana operacja?</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Jakie kryteria są punktowane w poszczególnych przedsięwzięciach?</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Jakie warunki trzeba, a jakie warto spełnić?</a:t>
            </a:r>
            <a:br>
              <a:rPr lang="pl-PL" sz="2800" b="1" dirty="0">
                <a:solidFill>
                  <a:schemeClr val="accent6">
                    <a:lumMod val="75000"/>
                  </a:schemeClr>
                </a:solidFill>
                <a:latin typeface="Arial" panose="020B0604020202020204" pitchFamily="34" charset="0"/>
                <a:cs typeface="Arial" panose="020B0604020202020204" pitchFamily="34" charset="0"/>
              </a:rPr>
            </a:br>
            <a:endParaRPr lang="pl-PL" sz="2800" b="1" dirty="0">
              <a:solidFill>
                <a:schemeClr val="accent6">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4409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az 7">
            <a:extLst>
              <a:ext uri="{FF2B5EF4-FFF2-40B4-BE49-F238E27FC236}">
                <a16:creationId xmlns:a16="http://schemas.microsoft.com/office/drawing/2014/main" xmlns="" id="{571E2048-5077-4E26-9DD4-7D497EDDE7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Tytuł 4">
            <a:extLst>
              <a:ext uri="{FF2B5EF4-FFF2-40B4-BE49-F238E27FC236}">
                <a16:creationId xmlns:a16="http://schemas.microsoft.com/office/drawing/2014/main" xmlns="" id="{6B3C78F4-64FC-40AF-9A4D-E4B080A77D61}"/>
              </a:ext>
            </a:extLst>
          </p:cNvPr>
          <p:cNvSpPr>
            <a:spLocks noGrp="1"/>
          </p:cNvSpPr>
          <p:nvPr>
            <p:ph type="ctrTitle"/>
          </p:nvPr>
        </p:nvSpPr>
        <p:spPr>
          <a:xfrm>
            <a:off x="1524000" y="1477063"/>
            <a:ext cx="9144000" cy="2040321"/>
          </a:xfrm>
        </p:spPr>
        <p:txBody>
          <a:bodyPr>
            <a:normAutofit/>
          </a:bodyPr>
          <a:lstStyle/>
          <a:p>
            <a:r>
              <a:rPr lang="pl-PL" sz="2800" b="1" dirty="0">
                <a:solidFill>
                  <a:schemeClr val="accent6">
                    <a:lumMod val="75000"/>
                  </a:schemeClr>
                </a:solidFill>
                <a:latin typeface="Arial" panose="020B0604020202020204" pitchFamily="34" charset="0"/>
                <a:cs typeface="Arial" panose="020B0604020202020204" pitchFamily="34" charset="0"/>
              </a:rPr>
              <a:t>PODSTAWY PRAWNE</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Do jakich dokumentów odnosi się ogłoszony nabór?</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Gdzie zostały określone kryteria i warunki naboru?</a:t>
            </a:r>
            <a:br>
              <a:rPr lang="pl-PL" sz="2800" b="1" dirty="0">
                <a:solidFill>
                  <a:schemeClr val="accent6">
                    <a:lumMod val="75000"/>
                  </a:schemeClr>
                </a:solidFill>
                <a:latin typeface="Arial" panose="020B0604020202020204" pitchFamily="34" charset="0"/>
                <a:cs typeface="Arial" panose="020B0604020202020204" pitchFamily="34" charset="0"/>
              </a:rPr>
            </a:br>
            <a:endParaRPr lang="pl-PL" sz="2800" b="1" dirty="0">
              <a:solidFill>
                <a:schemeClr val="accent6">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6097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581418"/>
            <a:ext cx="10444294" cy="671119"/>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Zasady oceny i wyboru operacji</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13063" y="1317073"/>
            <a:ext cx="10620463" cy="4102216"/>
          </a:xfrm>
        </p:spPr>
        <p:txBody>
          <a:bodyPr>
            <a:normAutofit fontScale="77500" lnSpcReduction="20000"/>
          </a:bodyPr>
          <a:lstStyle/>
          <a:p>
            <a:pPr marL="342900" indent="-342900" algn="just">
              <a:lnSpc>
                <a:spcPct val="110000"/>
              </a:lnSpc>
              <a:buFont typeface="Arial" panose="020B0604020202020204" pitchFamily="34" charset="0"/>
              <a:buChar char="•"/>
            </a:pPr>
            <a:r>
              <a:rPr lang="pl-PL" sz="1800" dirty="0">
                <a:latin typeface="Arial" panose="020B0604020202020204" pitchFamily="34" charset="0"/>
                <a:cs typeface="Arial" panose="020B0604020202020204" pitchFamily="34" charset="0"/>
              </a:rPr>
              <a:t>Operacja jest zgodna z Lokalną Strategią Rozwoju Stowarzyszenia Rybacka Lokalna Grupa działania „Morze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i Parsęta”, tj. zakłada realizację celów głównych i szczegółowych LSR, przez osiąganie zaplanowanych w LSR wskaźników; </a:t>
            </a:r>
          </a:p>
          <a:p>
            <a:pPr marL="342900" indent="-342900" algn="just">
              <a:lnSpc>
                <a:spcPct val="110000"/>
              </a:lnSpc>
              <a:buFont typeface="Arial" panose="020B0604020202020204" pitchFamily="34" charset="0"/>
              <a:buChar char="•"/>
            </a:pPr>
            <a:r>
              <a:rPr lang="pl-PL" sz="1800" dirty="0">
                <a:latin typeface="Arial" panose="020B0604020202020204" pitchFamily="34" charset="0"/>
                <a:cs typeface="Arial" panose="020B0604020202020204" pitchFamily="34" charset="0"/>
              </a:rPr>
              <a:t>Operacja jest zgodna z Programem Operacyjnym „Rybactwo i Morze”. </a:t>
            </a:r>
          </a:p>
          <a:p>
            <a:pPr marL="342900" indent="-342900" algn="just">
              <a:lnSpc>
                <a:spcPct val="110000"/>
              </a:lnSpc>
              <a:buFont typeface="Arial" panose="020B0604020202020204" pitchFamily="34" charset="0"/>
              <a:buChar char="•"/>
            </a:pPr>
            <a:r>
              <a:rPr lang="pl-PL" sz="1800" dirty="0">
                <a:latin typeface="Arial" panose="020B0604020202020204" pitchFamily="34" charset="0"/>
                <a:cs typeface="Arial" panose="020B0604020202020204" pitchFamily="34" charset="0"/>
              </a:rPr>
              <a:t>Operacja jest zgodna z Ustawą z dnia 20 lutego 2015 r. o rozwoju lokalnym z udziałem lokalnej społeczności oraz Rozporządzeniem Ministra Gospodarki Morskiej i Żeglugi Śródlądowej z dnia 6 września 2016 r. w sprawie szczegółowych warunków i trybu przyznawania, wypłaty i zwrotu pomocy finansowej na realizację operacji w ramach działań wsparcie przygotowawcze i realizacja lokalnych strategii rozwoju kierowanych przez społeczność, w tym koszty bieżące i aktywizacja, objętych Priorytetem 4. Zwiększenie zatrudnienia i spójności terytorialnej, zawartym w Programie Operacyjnym „Rybactwo i Morze”.</a:t>
            </a:r>
          </a:p>
          <a:p>
            <a:pPr marL="342900" indent="-342900" algn="just">
              <a:lnSpc>
                <a:spcPct val="110000"/>
              </a:lnSpc>
              <a:buFont typeface="Arial" panose="020B0604020202020204" pitchFamily="34" charset="0"/>
              <a:buChar char="•"/>
            </a:pPr>
            <a:r>
              <a:rPr lang="pl-PL" sz="1800" dirty="0">
                <a:latin typeface="Arial" panose="020B0604020202020204" pitchFamily="34" charset="0"/>
                <a:cs typeface="Arial" panose="020B0604020202020204" pitchFamily="34" charset="0"/>
              </a:rPr>
              <a:t>Operacja jest zgodna z zakresem tematycznym, który został wskazany w ogłoszeniu o naborze wniosków o udzielenie wsparcia. </a:t>
            </a:r>
          </a:p>
          <a:p>
            <a:pPr marL="342900" indent="-342900" algn="just">
              <a:lnSpc>
                <a:spcPct val="110000"/>
              </a:lnSpc>
              <a:buFont typeface="Arial" panose="020B0604020202020204" pitchFamily="34" charset="0"/>
              <a:buChar char="•"/>
            </a:pPr>
            <a:r>
              <a:rPr lang="pl-PL" sz="1800" dirty="0">
                <a:latin typeface="Arial" panose="020B0604020202020204" pitchFamily="34" charset="0"/>
                <a:cs typeface="Arial" panose="020B0604020202020204" pitchFamily="34" charset="0"/>
              </a:rPr>
              <a:t>Operacja jest zgodna z </a:t>
            </a:r>
            <a:r>
              <a:rPr lang="pl-PL" sz="1800" b="1" dirty="0">
                <a:latin typeface="Arial" panose="020B0604020202020204" pitchFamily="34" charset="0"/>
                <a:cs typeface="Arial" panose="020B0604020202020204" pitchFamily="34" charset="0"/>
              </a:rPr>
              <a:t>Lokalnymi Kryteriami Wyboru Operacji </a:t>
            </a:r>
            <a:r>
              <a:rPr lang="pl-PL" sz="1800" dirty="0">
                <a:latin typeface="Arial" panose="020B0604020202020204" pitchFamily="34" charset="0"/>
                <a:cs typeface="Arial" panose="020B0604020202020204" pitchFamily="34" charset="0"/>
              </a:rPr>
              <a:t>oraz zapewnia uzyskanie minimalnej liczby punktów dla danego przedsięwzięcia. </a:t>
            </a:r>
          </a:p>
          <a:p>
            <a:pPr marL="342900" indent="-342900" algn="just">
              <a:lnSpc>
                <a:spcPct val="110000"/>
              </a:lnSpc>
              <a:buFont typeface="Arial" panose="020B0604020202020204" pitchFamily="34" charset="0"/>
              <a:buChar char="•"/>
            </a:pPr>
            <a:r>
              <a:rPr lang="pl-PL" sz="1800" b="1" dirty="0">
                <a:latin typeface="Arial" panose="020B0604020202020204" pitchFamily="34" charset="0"/>
                <a:cs typeface="Arial" panose="020B0604020202020204" pitchFamily="34" charset="0"/>
              </a:rPr>
              <a:t>Minimalna ilość punktów umożliwiająca otrzymanie dofinansowania to 50% maksymalnej liczby punktów, jaką musi zdobyć operacja.</a:t>
            </a:r>
          </a:p>
          <a:p>
            <a:pPr marL="342900" indent="-342900" algn="just">
              <a:lnSpc>
                <a:spcPct val="110000"/>
              </a:lnSpc>
              <a:buFont typeface="Arial" panose="020B0604020202020204" pitchFamily="34" charset="0"/>
              <a:buChar char="•"/>
            </a:pPr>
            <a:r>
              <a:rPr lang="pl-PL" sz="1800" b="1" dirty="0">
                <a:latin typeface="Arial" panose="020B0604020202020204" pitchFamily="34" charset="0"/>
                <a:cs typeface="Arial" panose="020B0604020202020204" pitchFamily="34" charset="0"/>
              </a:rPr>
              <a:t>Kryteria wyboru operacji realizowanych w ramach poszczególnych celów zamieszczone są na stronie SRLGD: </a:t>
            </a:r>
            <a:r>
              <a:rPr lang="pl-PL" sz="1800" b="1"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xmlns="" val="tx"/>
                    </a:ext>
                  </a:extLst>
                </a:hlinkClick>
              </a:rPr>
              <a:t>http://morzeiparseta.pl/karty-oceny-wnioskow/</a:t>
            </a:r>
            <a:endParaRPr lang="pl-PL" sz="1800" b="1" dirty="0">
              <a:latin typeface="Arial" panose="020B0604020202020204" pitchFamily="34" charset="0"/>
              <a:cs typeface="Arial" panose="020B0604020202020204" pitchFamily="34" charset="0"/>
            </a:endParaRPr>
          </a:p>
          <a:p>
            <a:pPr marL="342900" indent="-342900" algn="l">
              <a:lnSpc>
                <a:spcPct val="110000"/>
              </a:lnSpc>
              <a:buFont typeface="Arial" panose="020B0604020202020204" pitchFamily="34" charset="0"/>
              <a:buChar char="•"/>
            </a:pPr>
            <a:endParaRPr lang="pl-PL" sz="1800" b="1" dirty="0">
              <a:latin typeface="Arial" panose="020B0604020202020204" pitchFamily="34" charset="0"/>
              <a:cs typeface="Arial" panose="020B0604020202020204" pitchFamily="34" charset="0"/>
            </a:endParaRPr>
          </a:p>
        </p:txBody>
      </p:sp>
      <p:pic>
        <p:nvPicPr>
          <p:cNvPr id="8" name="Obraz 7">
            <a:extLst>
              <a:ext uri="{FF2B5EF4-FFF2-40B4-BE49-F238E27FC236}">
                <a16:creationId xmlns:a16="http://schemas.microsoft.com/office/drawing/2014/main" xmlns="" id="{8B527498-A0B9-4BDC-8EEB-DDC0420FEA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16037661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89233" y="318782"/>
            <a:ext cx="10444294" cy="595618"/>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Lokalne kryteria wyboru operacji - 1.1.1.</a:t>
            </a:r>
          </a:p>
        </p:txBody>
      </p:sp>
      <p:pic>
        <p:nvPicPr>
          <p:cNvPr id="6" name="Obraz 5">
            <a:extLst>
              <a:ext uri="{FF2B5EF4-FFF2-40B4-BE49-F238E27FC236}">
                <a16:creationId xmlns:a16="http://schemas.microsoft.com/office/drawing/2014/main" xmlns="" id="{AAD84321-5F25-4A0B-B9B2-279B8B88BE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pole tekstowe 4">
            <a:extLst>
              <a:ext uri="{FF2B5EF4-FFF2-40B4-BE49-F238E27FC236}">
                <a16:creationId xmlns:a16="http://schemas.microsoft.com/office/drawing/2014/main" xmlns="" id="{ED94BBE6-94A0-40F9-A6ED-3D76AAD2CC96}"/>
              </a:ext>
            </a:extLst>
          </p:cNvPr>
          <p:cNvSpPr txBox="1"/>
          <p:nvPr/>
        </p:nvSpPr>
        <p:spPr>
          <a:xfrm>
            <a:off x="511729" y="1040234"/>
            <a:ext cx="11048300" cy="7017306"/>
          </a:xfrm>
          <a:prstGeom prst="rect">
            <a:avLst/>
          </a:prstGeom>
          <a:noFill/>
        </p:spPr>
        <p:txBody>
          <a:bodyPr wrap="square">
            <a:spAutoFit/>
          </a:bodyPr>
          <a:lstStyle/>
          <a:p>
            <a:pPr algn="just"/>
            <a:r>
              <a:rPr lang="pl-PL" b="1" dirty="0">
                <a:latin typeface="Arial" panose="020B0604020202020204" pitchFamily="34" charset="0"/>
                <a:cs typeface="Arial" panose="020B0604020202020204" pitchFamily="34" charset="0"/>
              </a:rPr>
              <a:t>Lokalne kryteria wyboru dla przedsięwzięcia 1.1.1. </a:t>
            </a:r>
            <a:r>
              <a:rPr lang="pl-PL" sz="1800" b="1" dirty="0">
                <a:effectLst/>
                <a:latin typeface="Arial" panose="020B0604020202020204" pitchFamily="34" charset="0"/>
                <a:cs typeface="Arial" panose="020B0604020202020204" pitchFamily="34" charset="0"/>
              </a:rPr>
              <a:t>Podnoszenie wartości produktów sektora rybołówstwa i akwakultury poprzez tworzenie lub rozwijanie łańcucha dostaw tych produktów </a:t>
            </a:r>
            <a:br>
              <a:rPr lang="pl-PL" sz="1800" b="1" dirty="0">
                <a:effectLst/>
                <a:latin typeface="Arial" panose="020B0604020202020204" pitchFamily="34" charset="0"/>
                <a:cs typeface="Arial" panose="020B0604020202020204" pitchFamily="34" charset="0"/>
              </a:rPr>
            </a:br>
            <a:r>
              <a:rPr lang="pl-PL" sz="1800" b="1" dirty="0">
                <a:effectLst/>
                <a:latin typeface="Arial" panose="020B0604020202020204" pitchFamily="34" charset="0"/>
                <a:cs typeface="Arial" panose="020B0604020202020204" pitchFamily="34" charset="0"/>
              </a:rPr>
              <a:t>na obszarze LSR:</a:t>
            </a:r>
          </a:p>
          <a:p>
            <a:pPr algn="just"/>
            <a:endParaRPr lang="pl-PL" sz="1800" u="none" strike="noStrike" baseline="0" dirty="0">
              <a:solidFill>
                <a:srgbClr val="000000"/>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l-PL" sz="1800" u="none" strike="noStrike" baseline="0" dirty="0">
                <a:solidFill>
                  <a:srgbClr val="000000"/>
                </a:solidFill>
                <a:latin typeface="Arial" panose="020B0604020202020204" pitchFamily="34" charset="0"/>
                <a:cs typeface="Arial" panose="020B0604020202020204" pitchFamily="34" charset="0"/>
              </a:rPr>
              <a:t>Miejsce zamieszkania/siedziba wnioskodawcy </a:t>
            </a:r>
          </a:p>
          <a:p>
            <a:pPr marL="285750" indent="-285750" algn="just">
              <a:buFont typeface="Arial" panose="020B0604020202020204" pitchFamily="34" charset="0"/>
              <a:buChar char="•"/>
            </a:pPr>
            <a:r>
              <a:rPr lang="pl-PL" sz="1800" u="none" strike="noStrike" baseline="0" dirty="0">
                <a:solidFill>
                  <a:srgbClr val="000000"/>
                </a:solidFill>
                <a:latin typeface="Arial" panose="020B0604020202020204" pitchFamily="34" charset="0"/>
                <a:cs typeface="Arial" panose="020B0604020202020204" pitchFamily="34" charset="0"/>
              </a:rPr>
              <a:t>Korzystny wpływ realizacji operacji na grupę </a:t>
            </a:r>
            <a:r>
              <a:rPr lang="pl-PL" sz="1800" u="none" strike="noStrike" baseline="0" dirty="0" err="1">
                <a:solidFill>
                  <a:srgbClr val="000000"/>
                </a:solidFill>
                <a:latin typeface="Arial" panose="020B0604020202020204" pitchFamily="34" charset="0"/>
                <a:cs typeface="Arial" panose="020B0604020202020204" pitchFamily="34" charset="0"/>
              </a:rPr>
              <a:t>defaworyzowaną</a:t>
            </a:r>
            <a:r>
              <a:rPr lang="pl-PL" sz="1800" u="none" strike="noStrike" baseline="0" dirty="0">
                <a:solidFill>
                  <a:srgbClr val="000000"/>
                </a:solidFill>
                <a:latin typeface="Arial" panose="020B0604020202020204" pitchFamily="34" charset="0"/>
                <a:cs typeface="Arial" panose="020B0604020202020204" pitchFamily="34" charset="0"/>
              </a:rPr>
              <a:t> </a:t>
            </a:r>
          </a:p>
          <a:p>
            <a:pPr marL="285750" indent="-285750" algn="just">
              <a:buFont typeface="Arial" panose="020B0604020202020204" pitchFamily="34" charset="0"/>
              <a:buChar char="•"/>
            </a:pPr>
            <a:r>
              <a:rPr lang="pl-PL" sz="1800" u="none" strike="noStrike" baseline="0" dirty="0">
                <a:solidFill>
                  <a:srgbClr val="000000"/>
                </a:solidFill>
                <a:latin typeface="Arial" panose="020B0604020202020204" pitchFamily="34" charset="0"/>
                <a:cs typeface="Arial" panose="020B0604020202020204" pitchFamily="34" charset="0"/>
              </a:rPr>
              <a:t>Członkostwo w Stowarzyszeniu</a:t>
            </a:r>
          </a:p>
          <a:p>
            <a:pPr marL="285750" indent="-285750" algn="just">
              <a:buFont typeface="Arial" panose="020B0604020202020204" pitchFamily="34" charset="0"/>
              <a:buChar char="•"/>
            </a:pPr>
            <a:r>
              <a:rPr lang="pl-PL" sz="1800" u="none" strike="noStrike" baseline="0" dirty="0">
                <a:solidFill>
                  <a:srgbClr val="000000"/>
                </a:solidFill>
                <a:latin typeface="Arial" panose="020B0604020202020204" pitchFamily="34" charset="0"/>
                <a:cs typeface="Arial" panose="020B0604020202020204" pitchFamily="34" charset="0"/>
              </a:rPr>
              <a:t>Wpływ realizacji operacji na osiąganie wskaźników </a:t>
            </a:r>
          </a:p>
          <a:p>
            <a:pPr marL="285750" indent="-285750" algn="just">
              <a:buFont typeface="Arial" panose="020B0604020202020204" pitchFamily="34" charset="0"/>
              <a:buChar char="•"/>
            </a:pPr>
            <a:r>
              <a:rPr lang="pl-PL" sz="1800" u="none" strike="noStrike" baseline="0" dirty="0">
                <a:solidFill>
                  <a:srgbClr val="000000"/>
                </a:solidFill>
                <a:latin typeface="Arial" panose="020B0604020202020204" pitchFamily="34" charset="0"/>
                <a:cs typeface="Arial" panose="020B0604020202020204" pitchFamily="34" charset="0"/>
              </a:rPr>
              <a:t>Wpływ działalności Wnioskodawcy na sektor rybactwa na obszarze objętym LSR </a:t>
            </a:r>
          </a:p>
          <a:p>
            <a:pPr marL="285750" indent="-285750" algn="just">
              <a:buFont typeface="Arial" panose="020B0604020202020204" pitchFamily="34" charset="0"/>
              <a:buChar char="•"/>
            </a:pPr>
            <a:r>
              <a:rPr lang="pl-PL" sz="1800" u="none" strike="noStrike" baseline="0" dirty="0">
                <a:solidFill>
                  <a:srgbClr val="000000"/>
                </a:solidFill>
                <a:latin typeface="Arial" panose="020B0604020202020204" pitchFamily="34" charset="0"/>
                <a:cs typeface="Arial" panose="020B0604020202020204" pitchFamily="34" charset="0"/>
              </a:rPr>
              <a:t>Zatrudnienie w związku z realizacją operacji </a:t>
            </a:r>
          </a:p>
          <a:p>
            <a:pPr marL="285750" indent="-285750" algn="just">
              <a:buFont typeface="Arial" panose="020B0604020202020204" pitchFamily="34" charset="0"/>
              <a:buChar char="•"/>
            </a:pPr>
            <a:r>
              <a:rPr lang="pl-PL" sz="1800" u="none" strike="noStrike" baseline="0" dirty="0">
                <a:solidFill>
                  <a:srgbClr val="000000"/>
                </a:solidFill>
                <a:latin typeface="Arial" panose="020B0604020202020204" pitchFamily="34" charset="0"/>
                <a:cs typeface="Arial" panose="020B0604020202020204" pitchFamily="34" charset="0"/>
              </a:rPr>
              <a:t>Wykorzystanie lokalnych zasobów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W</a:t>
            </a:r>
            <a:r>
              <a:rPr lang="pl-PL" sz="1800" u="none" strike="noStrike" baseline="0" dirty="0">
                <a:solidFill>
                  <a:srgbClr val="000000"/>
                </a:solidFill>
                <a:latin typeface="Arial" panose="020B0604020202020204" pitchFamily="34" charset="0"/>
                <a:cs typeface="Arial" panose="020B0604020202020204" pitchFamily="34" charset="0"/>
              </a:rPr>
              <a:t>pływ na zasadę równouprawnienia mężczyzn i kobiet oraz niedyskryminację, dostępność dla osób niepełnosprawnych oraz zrównoważony rozwój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O</a:t>
            </a:r>
            <a:r>
              <a:rPr lang="pl-PL" sz="1800" u="none" strike="noStrike" baseline="0" dirty="0">
                <a:solidFill>
                  <a:srgbClr val="000000"/>
                </a:solidFill>
                <a:latin typeface="Arial" panose="020B0604020202020204" pitchFamily="34" charset="0"/>
                <a:cs typeface="Arial" panose="020B0604020202020204" pitchFamily="34" charset="0"/>
              </a:rPr>
              <a:t>peracja posiada zaplanowane do realizacji zadania w zestawieniu rzeczowo-finansowym, które nie zostały zakończone </a:t>
            </a:r>
            <a:r>
              <a:rPr lang="pl-PL" sz="1800" b="0" i="0" u="none" strike="noStrike" baseline="0" dirty="0">
                <a:solidFill>
                  <a:srgbClr val="000000"/>
                </a:solidFill>
                <a:latin typeface="Arial" panose="020B0604020202020204" pitchFamily="34" charset="0"/>
                <a:cs typeface="Arial" panose="020B0604020202020204" pitchFamily="34"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1" i="1" u="none" strike="noStrike" baseline="0" dirty="0">
                <a:solidFill>
                  <a:srgbClr val="000000"/>
                </a:solidFill>
                <a:latin typeface="Times New Roman" panose="02020603050405020304" pitchFamily="18" charset="0"/>
              </a:rPr>
              <a:t> </a:t>
            </a:r>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endParaRPr lang="pl-PL" dirty="0">
              <a:latin typeface="Arial" panose="020B0604020202020204" pitchFamily="34" charset="0"/>
              <a:cs typeface="Arial" panose="020B0604020202020204" pitchFamily="34" charset="0"/>
            </a:endParaRPr>
          </a:p>
          <a:p>
            <a:endParaRPr lang="pl-P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7980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89233" y="318782"/>
            <a:ext cx="10444294" cy="595618"/>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Lokalne kryteria wyboru operacji – 1.2.2.</a:t>
            </a:r>
          </a:p>
        </p:txBody>
      </p:sp>
      <p:pic>
        <p:nvPicPr>
          <p:cNvPr id="6" name="Obraz 5">
            <a:extLst>
              <a:ext uri="{FF2B5EF4-FFF2-40B4-BE49-F238E27FC236}">
                <a16:creationId xmlns:a16="http://schemas.microsoft.com/office/drawing/2014/main" xmlns="" id="{AAD84321-5F25-4A0B-B9B2-279B8B88BE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pole tekstowe 4">
            <a:extLst>
              <a:ext uri="{FF2B5EF4-FFF2-40B4-BE49-F238E27FC236}">
                <a16:creationId xmlns:a16="http://schemas.microsoft.com/office/drawing/2014/main" xmlns="" id="{ED94BBE6-94A0-40F9-A6ED-3D76AAD2CC96}"/>
              </a:ext>
            </a:extLst>
          </p:cNvPr>
          <p:cNvSpPr txBox="1"/>
          <p:nvPr/>
        </p:nvSpPr>
        <p:spPr>
          <a:xfrm>
            <a:off x="511729" y="1040234"/>
            <a:ext cx="11048300" cy="7294305"/>
          </a:xfrm>
          <a:prstGeom prst="rect">
            <a:avLst/>
          </a:prstGeom>
          <a:noFill/>
        </p:spPr>
        <p:txBody>
          <a:bodyPr wrap="square">
            <a:spAutoFit/>
          </a:bodyPr>
          <a:lstStyle/>
          <a:p>
            <a:pPr algn="just"/>
            <a:r>
              <a:rPr lang="pl-PL" b="1" dirty="0">
                <a:latin typeface="Arial" panose="020B0604020202020204" pitchFamily="34" charset="0"/>
                <a:cs typeface="Arial" panose="020B0604020202020204" pitchFamily="34" charset="0"/>
              </a:rPr>
              <a:t>Lokalne kryteria wyboru dla przedsięwzięcia 1.2.2. </a:t>
            </a:r>
            <a:r>
              <a:rPr lang="pl-PL" sz="1800" b="1" i="0" u="none" strike="noStrike" baseline="0" dirty="0">
                <a:solidFill>
                  <a:srgbClr val="000000"/>
                </a:solidFill>
                <a:latin typeface="Arial" panose="020B0604020202020204" pitchFamily="34" charset="0"/>
                <a:cs typeface="Arial" panose="020B0604020202020204" pitchFamily="34" charset="0"/>
              </a:rPr>
              <a:t>Rybackie start-</a:t>
            </a:r>
            <a:r>
              <a:rPr lang="pl-PL" sz="1800" b="1" i="0" u="none" strike="noStrike" baseline="0" dirty="0" err="1">
                <a:solidFill>
                  <a:srgbClr val="000000"/>
                </a:solidFill>
                <a:latin typeface="Arial" panose="020B0604020202020204" pitchFamily="34" charset="0"/>
                <a:cs typeface="Arial" panose="020B0604020202020204" pitchFamily="34" charset="0"/>
              </a:rPr>
              <a:t>upy</a:t>
            </a:r>
            <a:r>
              <a:rPr lang="pl-PL" sz="1800" b="1" i="0" u="none" strike="noStrike" baseline="0" dirty="0">
                <a:solidFill>
                  <a:srgbClr val="000000"/>
                </a:solidFill>
                <a:latin typeface="Arial" panose="020B0604020202020204" pitchFamily="34" charset="0"/>
                <a:cs typeface="Arial" panose="020B0604020202020204" pitchFamily="34" charset="0"/>
              </a:rPr>
              <a:t>, podejmowanie przez rybaków działalności gospodarczej niezwiązanej bezpośrednio z rybołówstwem lub podejmowanie, bądź rozwijanie działalności gospodarczej służącej rozwojowi obszarów rybackich i akwakultury:</a:t>
            </a:r>
            <a:endParaRPr lang="pl-PL" sz="1800" b="1" dirty="0">
              <a:effectLst/>
              <a:latin typeface="Arial" panose="020B0604020202020204" pitchFamily="34" charset="0"/>
              <a:cs typeface="Arial" panose="020B0604020202020204" pitchFamily="34" charset="0"/>
            </a:endParaRPr>
          </a:p>
          <a:p>
            <a:pPr algn="just"/>
            <a:endParaRPr lang="pl-PL" sz="1800" u="none" strike="noStrike" baseline="0" dirty="0">
              <a:solidFill>
                <a:srgbClr val="000000"/>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l-PL" sz="1800" u="none" strike="noStrike" baseline="0" dirty="0">
                <a:solidFill>
                  <a:srgbClr val="000000"/>
                </a:solidFill>
                <a:latin typeface="Arial" panose="020B0604020202020204" pitchFamily="34" charset="0"/>
                <a:cs typeface="Arial" panose="020B0604020202020204" pitchFamily="34" charset="0"/>
              </a:rPr>
              <a:t>Miejsce zamieszkania/siedziba wnioskodawcy </a:t>
            </a:r>
          </a:p>
          <a:p>
            <a:pPr marL="285750" indent="-285750" algn="just">
              <a:buFont typeface="Arial" panose="020B0604020202020204" pitchFamily="34" charset="0"/>
              <a:buChar char="•"/>
            </a:pPr>
            <a:r>
              <a:rPr lang="pl-PL" sz="1800" u="none" strike="noStrike" baseline="0" dirty="0">
                <a:solidFill>
                  <a:srgbClr val="000000"/>
                </a:solidFill>
                <a:latin typeface="Arial" panose="020B0604020202020204" pitchFamily="34" charset="0"/>
                <a:cs typeface="Arial" panose="020B0604020202020204" pitchFamily="34" charset="0"/>
              </a:rPr>
              <a:t>Korzystny wpływ realizacji operacji na grupę </a:t>
            </a:r>
            <a:r>
              <a:rPr lang="pl-PL" sz="1800" u="none" strike="noStrike" baseline="0" dirty="0" err="1">
                <a:solidFill>
                  <a:srgbClr val="000000"/>
                </a:solidFill>
                <a:latin typeface="Arial" panose="020B0604020202020204" pitchFamily="34" charset="0"/>
                <a:cs typeface="Arial" panose="020B0604020202020204" pitchFamily="34" charset="0"/>
              </a:rPr>
              <a:t>defaworyzowaną</a:t>
            </a:r>
            <a:r>
              <a:rPr lang="pl-PL" sz="1800" u="none" strike="noStrike" baseline="0" dirty="0">
                <a:solidFill>
                  <a:srgbClr val="000000"/>
                </a:solidFill>
                <a:latin typeface="Arial" panose="020B0604020202020204" pitchFamily="34" charset="0"/>
                <a:cs typeface="Arial" panose="020B0604020202020204" pitchFamily="34" charset="0"/>
              </a:rPr>
              <a:t> </a:t>
            </a:r>
          </a:p>
          <a:p>
            <a:pPr marL="285750" indent="-285750" algn="just">
              <a:buFont typeface="Arial" panose="020B0604020202020204" pitchFamily="34" charset="0"/>
              <a:buChar char="•"/>
            </a:pPr>
            <a:r>
              <a:rPr lang="pl-PL" sz="1800" u="none" strike="noStrike" baseline="0" dirty="0">
                <a:solidFill>
                  <a:srgbClr val="000000"/>
                </a:solidFill>
                <a:latin typeface="Arial" panose="020B0604020202020204" pitchFamily="34" charset="0"/>
                <a:cs typeface="Arial" panose="020B0604020202020204" pitchFamily="34" charset="0"/>
              </a:rPr>
              <a:t>Członkostwo w Stowarzyszeniu</a:t>
            </a:r>
          </a:p>
          <a:p>
            <a:pPr marL="285750" indent="-285750" algn="just">
              <a:buFont typeface="Arial" panose="020B0604020202020204" pitchFamily="34" charset="0"/>
              <a:buChar char="•"/>
            </a:pPr>
            <a:r>
              <a:rPr lang="pl-PL" sz="1800" u="none" strike="noStrike" baseline="0" dirty="0">
                <a:solidFill>
                  <a:srgbClr val="000000"/>
                </a:solidFill>
                <a:latin typeface="Arial" panose="020B0604020202020204" pitchFamily="34" charset="0"/>
                <a:cs typeface="Arial" panose="020B0604020202020204" pitchFamily="34" charset="0"/>
              </a:rPr>
              <a:t>Wpływ realizacji operacji na osiąganie wskaźników </a:t>
            </a:r>
          </a:p>
          <a:p>
            <a:pPr marL="285750" indent="-285750" algn="just">
              <a:buFont typeface="Arial" panose="020B0604020202020204" pitchFamily="34" charset="0"/>
              <a:buChar char="•"/>
            </a:pPr>
            <a:r>
              <a:rPr lang="pl-PL" sz="1800" u="none" strike="noStrike" baseline="0" dirty="0">
                <a:solidFill>
                  <a:srgbClr val="000000"/>
                </a:solidFill>
                <a:latin typeface="Arial" panose="020B0604020202020204" pitchFamily="34" charset="0"/>
                <a:cs typeface="Arial" panose="020B0604020202020204" pitchFamily="34" charset="0"/>
              </a:rPr>
              <a:t>Zatrudnienie w związku z realizacją operacji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Ułatwienia dla osób korzystających z miejsca objętego operacją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Przynależność wnioskodawcy do grupy </a:t>
            </a:r>
            <a:r>
              <a:rPr lang="pl-PL" dirty="0" err="1">
                <a:solidFill>
                  <a:srgbClr val="000000"/>
                </a:solidFill>
                <a:latin typeface="Arial" panose="020B0604020202020204" pitchFamily="34" charset="0"/>
                <a:cs typeface="Arial" panose="020B0604020202020204" pitchFamily="34" charset="0"/>
              </a:rPr>
              <a:t>defaworyzowanej</a:t>
            </a:r>
            <a:r>
              <a:rPr lang="pl-PL" dirty="0">
                <a:solidFill>
                  <a:srgbClr val="000000"/>
                </a:solidFill>
                <a:latin typeface="Arial" panose="020B0604020202020204" pitchFamily="34" charset="0"/>
                <a:cs typeface="Arial" panose="020B0604020202020204" pitchFamily="34" charset="0"/>
              </a:rPr>
              <a:t>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Wpływ na zasadę równouprawnienia mężczyzn i kobiet oraz </a:t>
            </a:r>
            <a:r>
              <a:rPr lang="pl-PL" sz="1800" u="none" strike="noStrike" baseline="0" dirty="0">
                <a:solidFill>
                  <a:srgbClr val="000000"/>
                </a:solidFill>
                <a:latin typeface="Arial" panose="020B0604020202020204" pitchFamily="34" charset="0"/>
                <a:cs typeface="Arial" panose="020B0604020202020204" pitchFamily="34" charset="0"/>
              </a:rPr>
              <a:t>niedyskryminację, dostępność dla osób niepełnosprawnych oraz zrównoważony rozwój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O</a:t>
            </a:r>
            <a:r>
              <a:rPr lang="pl-PL" sz="1800" u="none" strike="noStrike" baseline="0" dirty="0">
                <a:solidFill>
                  <a:srgbClr val="000000"/>
                </a:solidFill>
                <a:latin typeface="Arial" panose="020B0604020202020204" pitchFamily="34" charset="0"/>
                <a:cs typeface="Arial" panose="020B0604020202020204" pitchFamily="34" charset="0"/>
              </a:rPr>
              <a:t>peracja posiada zaplanowane do realizacji zadania w zestawieniu rzeczowo-finansowym, które nie zostały zakończone </a:t>
            </a:r>
            <a:r>
              <a:rPr lang="pl-PL" sz="1800" b="0" i="0" u="none" strike="noStrike" baseline="0" dirty="0">
                <a:solidFill>
                  <a:srgbClr val="000000"/>
                </a:solidFill>
                <a:latin typeface="Arial" panose="020B0604020202020204" pitchFamily="34" charset="0"/>
                <a:cs typeface="Arial" panose="020B0604020202020204" pitchFamily="34"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1" i="1" u="none" strike="noStrike" baseline="0" dirty="0">
                <a:solidFill>
                  <a:srgbClr val="000000"/>
                </a:solidFill>
                <a:latin typeface="Times New Roman" panose="02020603050405020304" pitchFamily="18" charset="0"/>
              </a:rPr>
              <a:t> </a:t>
            </a:r>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endParaRPr lang="pl-PL" dirty="0">
              <a:latin typeface="Arial" panose="020B0604020202020204" pitchFamily="34" charset="0"/>
              <a:cs typeface="Arial" panose="020B0604020202020204" pitchFamily="34" charset="0"/>
            </a:endParaRPr>
          </a:p>
          <a:p>
            <a:endParaRPr lang="pl-P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26500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89233" y="318782"/>
            <a:ext cx="10444294" cy="595618"/>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Lokalne kryteria wyboru operacji – 2.1.1.</a:t>
            </a:r>
          </a:p>
        </p:txBody>
      </p:sp>
      <p:pic>
        <p:nvPicPr>
          <p:cNvPr id="6" name="Obraz 5">
            <a:extLst>
              <a:ext uri="{FF2B5EF4-FFF2-40B4-BE49-F238E27FC236}">
                <a16:creationId xmlns:a16="http://schemas.microsoft.com/office/drawing/2014/main" xmlns="" id="{AAD84321-5F25-4A0B-B9B2-279B8B88BE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pole tekstowe 4">
            <a:extLst>
              <a:ext uri="{FF2B5EF4-FFF2-40B4-BE49-F238E27FC236}">
                <a16:creationId xmlns:a16="http://schemas.microsoft.com/office/drawing/2014/main" xmlns="" id="{ED94BBE6-94A0-40F9-A6ED-3D76AAD2CC96}"/>
              </a:ext>
            </a:extLst>
          </p:cNvPr>
          <p:cNvSpPr txBox="1"/>
          <p:nvPr/>
        </p:nvSpPr>
        <p:spPr>
          <a:xfrm>
            <a:off x="511729" y="1040234"/>
            <a:ext cx="11048300" cy="6186309"/>
          </a:xfrm>
          <a:prstGeom prst="rect">
            <a:avLst/>
          </a:prstGeom>
          <a:noFill/>
        </p:spPr>
        <p:txBody>
          <a:bodyPr wrap="square">
            <a:spAutoFit/>
          </a:bodyPr>
          <a:lstStyle/>
          <a:p>
            <a:pPr algn="just"/>
            <a:r>
              <a:rPr lang="pl-PL" b="1" dirty="0">
                <a:latin typeface="Arial" panose="020B0604020202020204" pitchFamily="34" charset="0"/>
                <a:cs typeface="Arial" panose="020B0604020202020204" pitchFamily="34" charset="0"/>
              </a:rPr>
              <a:t>Lokalne kryteria wyboru dla przedsięwzięcia 2.1.1. </a:t>
            </a:r>
            <a:r>
              <a:rPr lang="pl-PL" sz="1800" b="1" i="0" u="none" strike="noStrike" baseline="0" dirty="0">
                <a:solidFill>
                  <a:srgbClr val="000000"/>
                </a:solidFill>
                <a:latin typeface="Arial" panose="020B0604020202020204" pitchFamily="34" charset="0"/>
                <a:cs typeface="Arial" panose="020B0604020202020204" pitchFamily="34" charset="0"/>
              </a:rPr>
              <a:t>Czyste wody na obszarze objętym LSR:</a:t>
            </a:r>
            <a:endParaRPr lang="pl-PL" sz="1800" b="1" dirty="0">
              <a:effectLst/>
              <a:latin typeface="Arial" panose="020B0604020202020204" pitchFamily="34" charset="0"/>
              <a:cs typeface="Arial" panose="020B0604020202020204" pitchFamily="34" charset="0"/>
            </a:endParaRPr>
          </a:p>
          <a:p>
            <a:pPr algn="just"/>
            <a:endParaRPr lang="pl-PL" sz="1800" u="none" strike="noStrike" baseline="0" dirty="0">
              <a:solidFill>
                <a:srgbClr val="000000"/>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Korzystny wpływ realizacji operacji na stan wód stojących lub płynących na obszarze objętym LSR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Członkostwo w Stowarzyszeniu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Wpływ realizacji operacji na osiąganie wskaźników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Długość brzegu, którego dotyczyły podejmowane przez beneficjentów działania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Korzystny wpływ realizacji operacji na stan środowiska naturalnego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Szeroki wpływ działań realizowanych w ramach operacji na stan wód na obszarze objętym LS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Wpływ na zasadę równouprawnienia mężczyzn i kobiet oraz niedyskryminację, dostępność dla</a:t>
            </a:r>
            <a:r>
              <a:rPr lang="pl-PL" sz="1800" u="none" strike="noStrike" baseline="0" dirty="0">
                <a:solidFill>
                  <a:srgbClr val="000000"/>
                </a:solidFill>
                <a:latin typeface="Arial" panose="020B0604020202020204" pitchFamily="34" charset="0"/>
                <a:cs typeface="Arial" panose="020B0604020202020204" pitchFamily="34" charset="0"/>
              </a:rPr>
              <a:t> osób niepełnosprawnych oraz zrównoważony rozwój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O</a:t>
            </a:r>
            <a:r>
              <a:rPr lang="pl-PL" sz="1800" u="none" strike="noStrike" baseline="0" dirty="0">
                <a:solidFill>
                  <a:srgbClr val="000000"/>
                </a:solidFill>
                <a:latin typeface="Arial" panose="020B0604020202020204" pitchFamily="34" charset="0"/>
                <a:cs typeface="Arial" panose="020B0604020202020204" pitchFamily="34" charset="0"/>
              </a:rPr>
              <a:t>peracja posiada zaplanowane do realizacji zadania w zestawieniu rzeczowo-finansowym, które nie zostały zakończone </a:t>
            </a:r>
            <a:r>
              <a:rPr lang="pl-PL" sz="1800" b="0" i="0" u="none" strike="noStrike" baseline="0" dirty="0">
                <a:solidFill>
                  <a:srgbClr val="000000"/>
                </a:solidFill>
                <a:latin typeface="Arial" panose="020B0604020202020204" pitchFamily="34" charset="0"/>
                <a:cs typeface="Arial" panose="020B0604020202020204" pitchFamily="34"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1" i="1" u="none" strike="noStrike" baseline="0" dirty="0">
                <a:solidFill>
                  <a:srgbClr val="000000"/>
                </a:solidFill>
                <a:latin typeface="Times New Roman" panose="02020603050405020304" pitchFamily="18" charset="0"/>
              </a:rPr>
              <a:t> </a:t>
            </a:r>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endParaRPr lang="pl-PL" dirty="0">
              <a:latin typeface="Arial" panose="020B0604020202020204" pitchFamily="34" charset="0"/>
              <a:cs typeface="Arial" panose="020B0604020202020204" pitchFamily="34" charset="0"/>
            </a:endParaRPr>
          </a:p>
          <a:p>
            <a:endParaRPr lang="pl-P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66749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89233" y="318782"/>
            <a:ext cx="10444294" cy="595618"/>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Lokalne kryteria wyboru operacji – 2.1.2.</a:t>
            </a:r>
          </a:p>
        </p:txBody>
      </p:sp>
      <p:pic>
        <p:nvPicPr>
          <p:cNvPr id="6" name="Obraz 5">
            <a:extLst>
              <a:ext uri="{FF2B5EF4-FFF2-40B4-BE49-F238E27FC236}">
                <a16:creationId xmlns:a16="http://schemas.microsoft.com/office/drawing/2014/main" xmlns="" id="{AAD84321-5F25-4A0B-B9B2-279B8B88BE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pole tekstowe 4">
            <a:extLst>
              <a:ext uri="{FF2B5EF4-FFF2-40B4-BE49-F238E27FC236}">
                <a16:creationId xmlns:a16="http://schemas.microsoft.com/office/drawing/2014/main" xmlns="" id="{ED94BBE6-94A0-40F9-A6ED-3D76AAD2CC96}"/>
              </a:ext>
            </a:extLst>
          </p:cNvPr>
          <p:cNvSpPr txBox="1"/>
          <p:nvPr/>
        </p:nvSpPr>
        <p:spPr>
          <a:xfrm>
            <a:off x="511729" y="1040234"/>
            <a:ext cx="11048300" cy="6463308"/>
          </a:xfrm>
          <a:prstGeom prst="rect">
            <a:avLst/>
          </a:prstGeom>
          <a:noFill/>
        </p:spPr>
        <p:txBody>
          <a:bodyPr wrap="square">
            <a:spAutoFit/>
          </a:bodyPr>
          <a:lstStyle/>
          <a:p>
            <a:pPr algn="just"/>
            <a:r>
              <a:rPr lang="pl-PL" b="1" dirty="0">
                <a:latin typeface="Arial" panose="020B0604020202020204" pitchFamily="34" charset="0"/>
                <a:cs typeface="Arial" panose="020B0604020202020204" pitchFamily="34" charset="0"/>
              </a:rPr>
              <a:t>Lokalne kryteria wyboru dla przedsięwzięcia 2.1.2. </a:t>
            </a:r>
            <a:r>
              <a:rPr lang="pl-PL" sz="1800" b="1" i="0" u="none" strike="noStrike" baseline="0" dirty="0">
                <a:solidFill>
                  <a:srgbClr val="000000"/>
                </a:solidFill>
                <a:latin typeface="Arial" panose="020B0604020202020204" pitchFamily="34" charset="0"/>
                <a:cs typeface="Arial" panose="020B0604020202020204" pitchFamily="34" charset="0"/>
              </a:rPr>
              <a:t>Czyste i urządzone brzegi rzek i zbiorników wodnych na obszarze objętym LSR:</a:t>
            </a:r>
            <a:endParaRPr lang="pl-PL" sz="1800" b="1" dirty="0">
              <a:effectLst/>
              <a:latin typeface="Arial" panose="020B0604020202020204" pitchFamily="34" charset="0"/>
              <a:cs typeface="Arial" panose="020B0604020202020204" pitchFamily="34" charset="0"/>
            </a:endParaRPr>
          </a:p>
          <a:p>
            <a:pPr algn="just"/>
            <a:endParaRPr lang="pl-PL" sz="1800" u="none" strike="noStrike" baseline="0" dirty="0">
              <a:solidFill>
                <a:srgbClr val="000000"/>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Korzystny wpływ realizacji operacji na stan wód stojących lub płynących na obszarze objętym LSR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Członkostwo w Stowarzyszeniu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Wpływ realizacji operacji na osiąganie wskaźników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Długość brzegu, którego dotyczyły podejmowane przez beneficjentów działania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Korzystny wpływ realizacji operacji na stan środowiska naturalnego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Komplementarność interwencji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Wpływ na zasadę równouprawnienia mężczyzn i kobiet oraz niedyskryminację, dostępność dla</a:t>
            </a:r>
            <a:r>
              <a:rPr lang="pl-PL" sz="1800" u="none" strike="noStrike" baseline="0" dirty="0">
                <a:solidFill>
                  <a:srgbClr val="000000"/>
                </a:solidFill>
                <a:latin typeface="Arial" panose="020B0604020202020204" pitchFamily="34" charset="0"/>
                <a:cs typeface="Arial" panose="020B0604020202020204" pitchFamily="34" charset="0"/>
              </a:rPr>
              <a:t> osób niepełnosprawnych oraz zrównoważony rozwój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O</a:t>
            </a:r>
            <a:r>
              <a:rPr lang="pl-PL" sz="1800" u="none" strike="noStrike" baseline="0" dirty="0">
                <a:solidFill>
                  <a:srgbClr val="000000"/>
                </a:solidFill>
                <a:latin typeface="Arial" panose="020B0604020202020204" pitchFamily="34" charset="0"/>
                <a:cs typeface="Arial" panose="020B0604020202020204" pitchFamily="34" charset="0"/>
              </a:rPr>
              <a:t>peracja posiada zaplanowane do realizacji zadania w zestawieniu rzeczowo-finansowym, które nie zostały zakończone </a:t>
            </a:r>
            <a:r>
              <a:rPr lang="pl-PL" sz="1800" b="0" i="0" u="none" strike="noStrike" baseline="0" dirty="0">
                <a:solidFill>
                  <a:srgbClr val="000000"/>
                </a:solidFill>
                <a:latin typeface="Arial" panose="020B0604020202020204" pitchFamily="34" charset="0"/>
                <a:cs typeface="Arial" panose="020B0604020202020204" pitchFamily="34"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1" i="1" u="none" strike="noStrike" baseline="0" dirty="0">
                <a:solidFill>
                  <a:srgbClr val="000000"/>
                </a:solidFill>
                <a:latin typeface="Times New Roman" panose="02020603050405020304" pitchFamily="18" charset="0"/>
              </a:rPr>
              <a:t> </a:t>
            </a:r>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endParaRPr lang="pl-PL" dirty="0">
              <a:latin typeface="Arial" panose="020B0604020202020204" pitchFamily="34" charset="0"/>
              <a:cs typeface="Arial" panose="020B0604020202020204" pitchFamily="34" charset="0"/>
            </a:endParaRPr>
          </a:p>
          <a:p>
            <a:endParaRPr lang="pl-P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4330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89233" y="318782"/>
            <a:ext cx="10444294" cy="595618"/>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Lokalne kryteria wyboru operacji – 3.2.1.</a:t>
            </a:r>
          </a:p>
        </p:txBody>
      </p:sp>
      <p:pic>
        <p:nvPicPr>
          <p:cNvPr id="6" name="Obraz 5">
            <a:extLst>
              <a:ext uri="{FF2B5EF4-FFF2-40B4-BE49-F238E27FC236}">
                <a16:creationId xmlns:a16="http://schemas.microsoft.com/office/drawing/2014/main" xmlns="" id="{AAD84321-5F25-4A0B-B9B2-279B8B88BE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pole tekstowe 4">
            <a:extLst>
              <a:ext uri="{FF2B5EF4-FFF2-40B4-BE49-F238E27FC236}">
                <a16:creationId xmlns:a16="http://schemas.microsoft.com/office/drawing/2014/main" xmlns="" id="{ED94BBE6-94A0-40F9-A6ED-3D76AAD2CC96}"/>
              </a:ext>
            </a:extLst>
          </p:cNvPr>
          <p:cNvSpPr txBox="1"/>
          <p:nvPr/>
        </p:nvSpPr>
        <p:spPr>
          <a:xfrm>
            <a:off x="511729" y="1040234"/>
            <a:ext cx="11048300" cy="7294305"/>
          </a:xfrm>
          <a:prstGeom prst="rect">
            <a:avLst/>
          </a:prstGeom>
          <a:noFill/>
        </p:spPr>
        <p:txBody>
          <a:bodyPr wrap="square">
            <a:spAutoFit/>
          </a:bodyPr>
          <a:lstStyle/>
          <a:p>
            <a:pPr algn="just"/>
            <a:r>
              <a:rPr lang="pl-PL" b="1" dirty="0">
                <a:latin typeface="Arial" panose="020B0604020202020204" pitchFamily="34" charset="0"/>
                <a:cs typeface="Arial" panose="020B0604020202020204" pitchFamily="34" charset="0"/>
              </a:rPr>
              <a:t>Lokalne kryteria wyboru dla przedsięwzięcia 3.2.1. </a:t>
            </a:r>
            <a:r>
              <a:rPr lang="pl-PL" sz="1800" b="1" i="0" u="none" strike="noStrike" baseline="0" dirty="0">
                <a:solidFill>
                  <a:srgbClr val="000000"/>
                </a:solidFill>
                <a:latin typeface="Arial" panose="020B0604020202020204" pitchFamily="34" charset="0"/>
                <a:cs typeface="Arial" panose="020B0604020202020204" pitchFamily="34" charset="0"/>
              </a:rPr>
              <a:t>Tworzenie lub rozwój muzeów, skansenów, miejsc pamięci i innych tego rodzaju obiektów związanych w szczególności z historią i tradycjami sektora rybackiego na obszarze objętym LSR:</a:t>
            </a:r>
            <a:endParaRPr lang="pl-PL" sz="1800" b="1" dirty="0">
              <a:effectLst/>
              <a:latin typeface="Arial" panose="020B0604020202020204" pitchFamily="34" charset="0"/>
              <a:cs typeface="Arial" panose="020B0604020202020204" pitchFamily="34" charset="0"/>
            </a:endParaRPr>
          </a:p>
          <a:p>
            <a:pPr algn="just"/>
            <a:endParaRPr lang="pl-PL" sz="1800" u="none" strike="noStrike" baseline="0" dirty="0">
              <a:solidFill>
                <a:srgbClr val="000000"/>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Bezpłatny dostęp do efektów realizacji operacji przez mieszkańców obszaru objętego LSR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Szerokie oddziaływanie operacji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Członkostwo w Stowarzyszeniu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Wpływ realizacji operacji na osiąganie wskaźników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Użycie w związku z realizacją operacji lokalnych obiektów i przedmiotów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Ułatwienia dla osób korzystających z miejsca objętego operacją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Innowacyjność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Wpływ na zasadę równouprawnienia mężczyzn i kobiet oraz niedyskryminację, dostępność dla</a:t>
            </a:r>
            <a:r>
              <a:rPr lang="pl-PL" sz="1800" u="none" strike="noStrike" baseline="0" dirty="0">
                <a:solidFill>
                  <a:srgbClr val="000000"/>
                </a:solidFill>
                <a:latin typeface="Arial" panose="020B0604020202020204" pitchFamily="34" charset="0"/>
                <a:cs typeface="Arial" panose="020B0604020202020204" pitchFamily="34" charset="0"/>
              </a:rPr>
              <a:t> osób niepełnosprawnych oraz zrównoważony rozwój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O</a:t>
            </a:r>
            <a:r>
              <a:rPr lang="pl-PL" sz="1800" u="none" strike="noStrike" baseline="0" dirty="0">
                <a:solidFill>
                  <a:srgbClr val="000000"/>
                </a:solidFill>
                <a:latin typeface="Arial" panose="020B0604020202020204" pitchFamily="34" charset="0"/>
                <a:cs typeface="Arial" panose="020B0604020202020204" pitchFamily="34" charset="0"/>
              </a:rPr>
              <a:t>peracja posiada zaplanowane do realizacji zadania w zestawieniu rzeczowo-finansowym, które nie zostały zakończone </a:t>
            </a:r>
            <a:r>
              <a:rPr lang="pl-PL" sz="1800" b="0" i="0" u="none" strike="noStrike" baseline="0" dirty="0">
                <a:solidFill>
                  <a:srgbClr val="000000"/>
                </a:solidFill>
                <a:latin typeface="Arial" panose="020B0604020202020204" pitchFamily="34" charset="0"/>
                <a:cs typeface="Arial" panose="020B0604020202020204" pitchFamily="34"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1" i="1" u="none" strike="noStrike" baseline="0" dirty="0">
                <a:solidFill>
                  <a:srgbClr val="000000"/>
                </a:solidFill>
                <a:latin typeface="Times New Roman" panose="02020603050405020304" pitchFamily="18" charset="0"/>
              </a:rPr>
              <a:t> </a:t>
            </a:r>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endParaRPr lang="pl-PL" dirty="0">
              <a:latin typeface="Arial" panose="020B0604020202020204" pitchFamily="34" charset="0"/>
              <a:cs typeface="Arial" panose="020B0604020202020204" pitchFamily="34" charset="0"/>
            </a:endParaRPr>
          </a:p>
          <a:p>
            <a:endParaRPr lang="pl-P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66400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89233" y="318782"/>
            <a:ext cx="10444294" cy="595618"/>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Lokalne kryteria wyboru operacji – 3.2.2.</a:t>
            </a:r>
          </a:p>
        </p:txBody>
      </p:sp>
      <p:pic>
        <p:nvPicPr>
          <p:cNvPr id="6" name="Obraz 5">
            <a:extLst>
              <a:ext uri="{FF2B5EF4-FFF2-40B4-BE49-F238E27FC236}">
                <a16:creationId xmlns:a16="http://schemas.microsoft.com/office/drawing/2014/main" xmlns="" id="{AAD84321-5F25-4A0B-B9B2-279B8B88BE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pole tekstowe 4">
            <a:extLst>
              <a:ext uri="{FF2B5EF4-FFF2-40B4-BE49-F238E27FC236}">
                <a16:creationId xmlns:a16="http://schemas.microsoft.com/office/drawing/2014/main" xmlns="" id="{ED94BBE6-94A0-40F9-A6ED-3D76AAD2CC96}"/>
              </a:ext>
            </a:extLst>
          </p:cNvPr>
          <p:cNvSpPr txBox="1"/>
          <p:nvPr/>
        </p:nvSpPr>
        <p:spPr>
          <a:xfrm>
            <a:off x="511729" y="1040234"/>
            <a:ext cx="11048300" cy="7294305"/>
          </a:xfrm>
          <a:prstGeom prst="rect">
            <a:avLst/>
          </a:prstGeom>
          <a:noFill/>
        </p:spPr>
        <p:txBody>
          <a:bodyPr wrap="square">
            <a:spAutoFit/>
          </a:bodyPr>
          <a:lstStyle/>
          <a:p>
            <a:pPr algn="just"/>
            <a:r>
              <a:rPr lang="pl-PL" b="1" dirty="0">
                <a:latin typeface="Arial" panose="020B0604020202020204" pitchFamily="34" charset="0"/>
                <a:cs typeface="Arial" panose="020B0604020202020204" pitchFamily="34" charset="0"/>
              </a:rPr>
              <a:t>Lokalne kryteria wyboru dla przedsięwzięcia 3.2.2.</a:t>
            </a:r>
            <a:r>
              <a:rPr lang="pl-PL" sz="1800" b="0" i="0" u="none" strike="noStrike" baseline="0" dirty="0">
                <a:solidFill>
                  <a:srgbClr val="000000"/>
                </a:solidFill>
                <a:latin typeface="Arial" panose="020B0604020202020204" pitchFamily="34" charset="0"/>
              </a:rPr>
              <a:t> </a:t>
            </a:r>
            <a:r>
              <a:rPr lang="pl-PL" sz="1800" b="1" i="0" u="none" strike="noStrike" baseline="0" dirty="0">
                <a:solidFill>
                  <a:srgbClr val="000000"/>
                </a:solidFill>
                <a:latin typeface="Arial" panose="020B0604020202020204" pitchFamily="34" charset="0"/>
              </a:rPr>
              <a:t>Inicjatywy związane z promocją obszaru, jego historii i tradycji, niezwiązane z tworzeniem lub rozwojem muzeów, skansenów miejsc pamięci albo innych tego rodzaju obiektów:</a:t>
            </a:r>
            <a:endParaRPr lang="pl-PL" sz="1800" u="none" strike="noStrike" baseline="0" dirty="0">
              <a:solidFill>
                <a:srgbClr val="000000"/>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Bezpłatny dostęp do efektów realizacji operacji przez mieszkańców obszaru objętego LSR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Szerokie oddziaływanie operacji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Członkostwo w Stowarzyszeniu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Wpływ realizacji operacji na osiąganie wskaźników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Użycie w związku z realizacją operacji lokalnych obiektów i przedmiotów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Uwzględnienie historii ginących zawodów związanych z sektorem rybackim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Pojemność miejsca rekreacji i wypoczynku, którego dotyczy operacja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Kontynuacja albo nawiązanie do wydarzeń kulturalnych, które odbywały się na obszarze objętym LSR i miały istotne znaczenie dla tego obszaru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Wpływ na zasadę równouprawnienia mężczyzn i kobiet oraz niedyskryminację, dostępność dla osób niepełnosprawnych oraz zrównoważony rozwój </a:t>
            </a:r>
          </a:p>
          <a:p>
            <a:pPr marL="285750" indent="-285750" algn="just">
              <a:buFont typeface="Arial" panose="020B0604020202020204" pitchFamily="34" charset="0"/>
              <a:buChar char="•"/>
            </a:pPr>
            <a:r>
              <a:rPr lang="pl-PL" dirty="0">
                <a:solidFill>
                  <a:srgbClr val="000000"/>
                </a:solidFill>
                <a:latin typeface="Arial" panose="020B0604020202020204" pitchFamily="34" charset="0"/>
                <a:cs typeface="Arial" panose="020B0604020202020204" pitchFamily="34" charset="0"/>
              </a:rPr>
              <a:t>Operacja posiada zaplanowane do realizacji zadania w zestawieniu rzeczowo-finansowym, które nie zostały zakończone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1" i="1" u="none" strike="noStrike" baseline="0" dirty="0">
                <a:solidFill>
                  <a:srgbClr val="000000"/>
                </a:solidFill>
                <a:latin typeface="Times New Roman" panose="02020603050405020304" pitchFamily="18" charset="0"/>
              </a:rPr>
              <a:t> </a:t>
            </a:r>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r>
              <a:rPr lang="pl-PL" sz="1800" b="0" i="0" u="none" strike="noStrike" baseline="0" dirty="0">
                <a:solidFill>
                  <a:srgbClr val="000000"/>
                </a:solidFill>
                <a:latin typeface="Times New Roman" panose="02020603050405020304" pitchFamily="18" charset="0"/>
              </a:rPr>
              <a:t>	</a:t>
            </a:r>
          </a:p>
          <a:p>
            <a:endParaRPr lang="pl-PL" dirty="0">
              <a:latin typeface="Arial" panose="020B0604020202020204" pitchFamily="34" charset="0"/>
              <a:cs typeface="Arial" panose="020B0604020202020204" pitchFamily="34" charset="0"/>
            </a:endParaRPr>
          </a:p>
          <a:p>
            <a:endParaRPr lang="pl-P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3570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az 7">
            <a:extLst>
              <a:ext uri="{FF2B5EF4-FFF2-40B4-BE49-F238E27FC236}">
                <a16:creationId xmlns:a16="http://schemas.microsoft.com/office/drawing/2014/main" xmlns="" id="{571E2048-5077-4E26-9DD4-7D497EDDE7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Tytuł 4">
            <a:extLst>
              <a:ext uri="{FF2B5EF4-FFF2-40B4-BE49-F238E27FC236}">
                <a16:creationId xmlns:a16="http://schemas.microsoft.com/office/drawing/2014/main" xmlns="" id="{6B3C78F4-64FC-40AF-9A4D-E4B080A77D61}"/>
              </a:ext>
            </a:extLst>
          </p:cNvPr>
          <p:cNvSpPr>
            <a:spLocks noGrp="1"/>
          </p:cNvSpPr>
          <p:nvPr>
            <p:ph type="ctrTitle"/>
          </p:nvPr>
        </p:nvSpPr>
        <p:spPr>
          <a:xfrm>
            <a:off x="1255553" y="1258348"/>
            <a:ext cx="9144000" cy="4748169"/>
          </a:xfrm>
        </p:spPr>
        <p:txBody>
          <a:bodyPr>
            <a:normAutofit fontScale="90000"/>
          </a:bodyPr>
          <a:lstStyle/>
          <a:p>
            <a:r>
              <a:rPr lang="pl-PL" sz="2800" b="1" dirty="0">
                <a:solidFill>
                  <a:schemeClr val="accent6">
                    <a:lumMod val="75000"/>
                  </a:schemeClr>
                </a:solidFill>
                <a:latin typeface="Arial" panose="020B0604020202020204" pitchFamily="34" charset="0"/>
                <a:cs typeface="Arial" panose="020B0604020202020204" pitchFamily="34" charset="0"/>
              </a:rPr>
              <a:t>WNIOSEK O DOFINANSOWANIE</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 wypełnić wniosek, na co zwrócić uwagę?</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 opisać planowaną operację?</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 prawidłowo sformułować cele?</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Jakie warunki musi spełniać planowane zatrudnienie?</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 zaplanować finansowanie operacji?</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Co to jest pomoc de </a:t>
            </a:r>
            <a:r>
              <a:rPr lang="pl-PL" sz="2800" b="1" dirty="0" err="1">
                <a:solidFill>
                  <a:schemeClr val="accent6">
                    <a:lumMod val="75000"/>
                  </a:schemeClr>
                </a:solidFill>
                <a:latin typeface="Arial" panose="020B0604020202020204" pitchFamily="34" charset="0"/>
                <a:cs typeface="Arial" panose="020B0604020202020204" pitchFamily="34" charset="0"/>
              </a:rPr>
              <a:t>minimis</a:t>
            </a:r>
            <a:r>
              <a:rPr lang="pl-PL" sz="2800" b="1" dirty="0">
                <a:solidFill>
                  <a:schemeClr val="accent6">
                    <a:lumMod val="75000"/>
                  </a:schemeClr>
                </a:solidFill>
                <a:latin typeface="Arial" panose="020B0604020202020204" pitchFamily="34" charset="0"/>
                <a:cs typeface="Arial" panose="020B0604020202020204" pitchFamily="34" charset="0"/>
              </a:rPr>
              <a:t>, jak ją ująć we wniosku?</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 zrobić zestawienie rzeczowo-finansowe?</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Jakie załączniki dołączyć do wniosku?</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O czym warto pamiętać?</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Jakie błędy są najczęściej popełniane we wnioskach? </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
            </a:r>
            <a:br>
              <a:rPr lang="pl-PL" sz="2800" b="1" dirty="0">
                <a:solidFill>
                  <a:schemeClr val="accent6">
                    <a:lumMod val="75000"/>
                  </a:schemeClr>
                </a:solidFill>
                <a:latin typeface="Arial" panose="020B0604020202020204" pitchFamily="34" charset="0"/>
                <a:cs typeface="Arial" panose="020B0604020202020204" pitchFamily="34" charset="0"/>
              </a:rPr>
            </a:br>
            <a:endParaRPr lang="pl-PL" sz="2800" b="1" dirty="0">
              <a:solidFill>
                <a:schemeClr val="accent6">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60418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10394"/>
            <a:ext cx="10444294" cy="612395"/>
          </a:xfrm>
        </p:spPr>
        <p:txBody>
          <a:bodyPr>
            <a:normAutofit/>
          </a:bodyPr>
          <a:lstStyle/>
          <a:p>
            <a:r>
              <a:rPr lang="pl-PL" sz="2400" b="1" i="0" dirty="0">
                <a:solidFill>
                  <a:schemeClr val="accent6">
                    <a:lumMod val="75000"/>
                  </a:schemeClr>
                </a:solidFill>
                <a:effectLst/>
                <a:latin typeface="Arial" panose="020B0604020202020204" pitchFamily="34" charset="0"/>
                <a:cs typeface="Arial" panose="020B0604020202020204" pitchFamily="34" charset="0"/>
              </a:rPr>
              <a:t>Wniosek o dofinansowanie – zasady wypełniania</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85768" y="1048624"/>
            <a:ext cx="10620463" cy="4488110"/>
          </a:xfrm>
        </p:spPr>
        <p:txBody>
          <a:bodyPr>
            <a:normAutofit lnSpcReduction="10000"/>
          </a:bodyPr>
          <a:lstStyle/>
          <a:p>
            <a:pPr marL="342900" indent="-342900" algn="just">
              <a:lnSpc>
                <a:spcPct val="110000"/>
              </a:lnSpc>
              <a:spcBef>
                <a:spcPts val="0"/>
              </a:spcBef>
              <a:buFont typeface="Arial" panose="020B0604020202020204" pitchFamily="34" charset="0"/>
              <a:buChar char="•"/>
            </a:pPr>
            <a:r>
              <a:rPr lang="pl-PL" sz="1800" dirty="0">
                <a:latin typeface="Arial" panose="020B0604020202020204" pitchFamily="34" charset="0"/>
                <a:cs typeface="Arial" panose="020B0604020202020204" pitchFamily="34" charset="0"/>
              </a:rPr>
              <a:t>Wniosek sporządza się na formularzu udostępnionym na stronie internetowej Ministerstwa Gospodarki Morskiej i Żeglugi Śródlądowej oraz na stronie SRLGD.</a:t>
            </a:r>
          </a:p>
          <a:p>
            <a:pPr marL="342900" indent="-342900" algn="just">
              <a:lnSpc>
                <a:spcPct val="110000"/>
              </a:lnSpc>
              <a:spcBef>
                <a:spcPts val="0"/>
              </a:spcBef>
              <a:buFont typeface="Arial" panose="020B0604020202020204" pitchFamily="34" charset="0"/>
              <a:buChar char="•"/>
            </a:pPr>
            <a:r>
              <a:rPr lang="pl-PL" sz="1800" dirty="0">
                <a:latin typeface="Arial" panose="020B0604020202020204" pitchFamily="34" charset="0"/>
                <a:cs typeface="Arial" panose="020B0604020202020204" pitchFamily="34" charset="0"/>
              </a:rPr>
              <a:t>Szczegółowe zasady wypełniania wniosku określa Instrukcja wypełniania wniosku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o dofinansowanie.</a:t>
            </a:r>
          </a:p>
          <a:p>
            <a:pPr marL="342900" indent="-342900" algn="just">
              <a:lnSpc>
                <a:spcPct val="110000"/>
              </a:lnSpc>
              <a:spcBef>
                <a:spcPts val="0"/>
              </a:spcBef>
              <a:buFont typeface="Arial" panose="020B0604020202020204" pitchFamily="34" charset="0"/>
              <a:buChar char="•"/>
            </a:pPr>
            <a:r>
              <a:rPr lang="pl-PL" sz="1800" dirty="0">
                <a:latin typeface="Arial" panose="020B0604020202020204" pitchFamily="34" charset="0"/>
                <a:cs typeface="Arial" panose="020B0604020202020204" pitchFamily="34" charset="0"/>
              </a:rPr>
              <a:t>Zaleca się, aby wniosek został wypełniony elektronicznie i wydrukowany lub wypełniony odręcznie,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w sposób czytelny (np. pismem drukowanym) i trwały.</a:t>
            </a:r>
          </a:p>
          <a:p>
            <a:pPr marL="342900" indent="-342900" algn="just">
              <a:lnSpc>
                <a:spcPct val="110000"/>
              </a:lnSpc>
              <a:spcBef>
                <a:spcPts val="0"/>
              </a:spcBef>
              <a:buFont typeface="Arial" panose="020B0604020202020204" pitchFamily="34" charset="0"/>
              <a:buChar char="•"/>
            </a:pPr>
            <a:r>
              <a:rPr lang="pl-PL" sz="1800" dirty="0">
                <a:latin typeface="Arial" panose="020B0604020202020204" pitchFamily="34" charset="0"/>
                <a:cs typeface="Arial" panose="020B0604020202020204" pitchFamily="34" charset="0"/>
              </a:rPr>
              <a:t>W sytuacji, kiedy dane pole we wniosku nie dotyczy wnioskodawcy – należy wstawić kreskę,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a w przypadku danych liczbowych należy wstawić wartość „0,00”, chyba, że w instrukcji podano inaczej.</a:t>
            </a:r>
          </a:p>
          <a:p>
            <a:pPr marL="342900" indent="-342900" algn="just">
              <a:lnSpc>
                <a:spcPct val="110000"/>
              </a:lnSpc>
              <a:spcBef>
                <a:spcPts val="0"/>
              </a:spcBef>
              <a:buFont typeface="Arial" panose="020B0604020202020204" pitchFamily="34" charset="0"/>
              <a:buChar char="•"/>
            </a:pPr>
            <a:r>
              <a:rPr lang="pl-PL" sz="1800" dirty="0">
                <a:latin typeface="Arial" panose="020B0604020202020204" pitchFamily="34" charset="0"/>
                <a:cs typeface="Arial" panose="020B0604020202020204" pitchFamily="34" charset="0"/>
              </a:rPr>
              <a:t>Dane finansowe podawane we wniosku, w tym w Zestawieniu rzeczowo-finansowym operacji wyrażane są w złotych z dokładnością do dwóch miejsc po przecinku.</a:t>
            </a:r>
          </a:p>
          <a:p>
            <a:pPr marL="342900" indent="-342900" algn="just">
              <a:lnSpc>
                <a:spcPct val="110000"/>
              </a:lnSpc>
              <a:spcBef>
                <a:spcPts val="0"/>
              </a:spcBef>
              <a:buFont typeface="Arial" panose="020B0604020202020204" pitchFamily="34" charset="0"/>
              <a:buChar char="•"/>
            </a:pPr>
            <a:r>
              <a:rPr lang="pl-PL" sz="1800" dirty="0">
                <a:latin typeface="Arial" panose="020B0604020202020204" pitchFamily="34" charset="0"/>
                <a:cs typeface="Arial" panose="020B0604020202020204" pitchFamily="34" charset="0"/>
              </a:rPr>
              <a:t>Wnioskowaną kwotę dofinansowania należy podać w pełnych złotych (po obcięciu groszy).</a:t>
            </a:r>
          </a:p>
          <a:p>
            <a:pPr marL="342900" indent="-342900" algn="just">
              <a:lnSpc>
                <a:spcPct val="110000"/>
              </a:lnSpc>
              <a:spcBef>
                <a:spcPts val="0"/>
              </a:spcBef>
              <a:buFont typeface="Arial" panose="020B0604020202020204" pitchFamily="34" charset="0"/>
              <a:buChar char="•"/>
            </a:pPr>
            <a:r>
              <a:rPr lang="pl-PL" sz="1800" dirty="0">
                <a:latin typeface="Arial" panose="020B0604020202020204" pitchFamily="34" charset="0"/>
                <a:cs typeface="Arial" panose="020B0604020202020204" pitchFamily="34" charset="0"/>
              </a:rPr>
              <a:t>Do wniosku załącza się dokumenty, zgodnie z listą załączników. </a:t>
            </a:r>
          </a:p>
          <a:p>
            <a:pPr marL="342900" indent="-342900" algn="just">
              <a:lnSpc>
                <a:spcPct val="110000"/>
              </a:lnSpc>
              <a:spcBef>
                <a:spcPts val="0"/>
              </a:spcBef>
              <a:buFont typeface="Arial" panose="020B0604020202020204" pitchFamily="34" charset="0"/>
              <a:buChar char="•"/>
            </a:pPr>
            <a:r>
              <a:rPr lang="pl-PL" sz="1800" dirty="0">
                <a:latin typeface="Arial" panose="020B0604020202020204" pitchFamily="34" charset="0"/>
                <a:cs typeface="Arial" panose="020B0604020202020204" pitchFamily="34" charset="0"/>
              </a:rPr>
              <a:t>Kopie dokumentów dołącza się w formie kopii potwierdzonych za zgodność z oryginałem przez pracownika SRLGD.</a:t>
            </a:r>
          </a:p>
        </p:txBody>
      </p:sp>
      <p:pic>
        <p:nvPicPr>
          <p:cNvPr id="8" name="Obraz 7">
            <a:extLst>
              <a:ext uri="{FF2B5EF4-FFF2-40B4-BE49-F238E27FC236}">
                <a16:creationId xmlns:a16="http://schemas.microsoft.com/office/drawing/2014/main" xmlns="" id="{932486AD-1B5A-4E54-B88F-BBAA883F22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2176678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10394"/>
            <a:ext cx="10444294" cy="612395"/>
          </a:xfrm>
        </p:spPr>
        <p:txBody>
          <a:bodyPr>
            <a:normAutofit/>
          </a:bodyPr>
          <a:lstStyle/>
          <a:p>
            <a:r>
              <a:rPr lang="pl-PL" sz="2400" b="1" i="0" dirty="0">
                <a:solidFill>
                  <a:schemeClr val="accent6">
                    <a:lumMod val="75000"/>
                  </a:schemeClr>
                </a:solidFill>
                <a:effectLst/>
                <a:latin typeface="Arial" panose="020B0604020202020204" pitchFamily="34" charset="0"/>
                <a:cs typeface="Arial" panose="020B0604020202020204" pitchFamily="34" charset="0"/>
              </a:rPr>
              <a:t>Wniosek o dofinansowanie – opis operacji</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85768" y="1048624"/>
            <a:ext cx="10620463" cy="4555222"/>
          </a:xfrm>
        </p:spPr>
        <p:txBody>
          <a:bodyPr>
            <a:normAutofit fontScale="85000" lnSpcReduction="10000"/>
          </a:bodyPr>
          <a:lstStyle/>
          <a:p>
            <a:pPr marL="285750" indent="-285750" algn="just">
              <a:lnSpc>
                <a:spcPct val="100000"/>
              </a:lnSpc>
              <a:spcBef>
                <a:spcPts val="0"/>
              </a:spcBef>
              <a:buFont typeface="Arial" panose="020B0604020202020204" pitchFamily="34" charset="0"/>
              <a:buChar char="•"/>
            </a:pPr>
            <a:r>
              <a:rPr lang="pl-PL" sz="1800" b="1" spc="-30" dirty="0">
                <a:effectLst/>
                <a:latin typeface="Arial" panose="020B0604020202020204" pitchFamily="34" charset="0"/>
                <a:ea typeface="Times New Roman" panose="02020603050405020304" pitchFamily="18" charset="0"/>
                <a:cs typeface="Arial" panose="020B0604020202020204" pitchFamily="34" charset="0"/>
              </a:rPr>
              <a:t>Operacja wpisuje się w cele LSR: </a:t>
            </a:r>
            <a:r>
              <a:rPr lang="pl-PL" sz="1800" spc="-30" dirty="0">
                <a:effectLst/>
                <a:latin typeface="Arial" panose="020B0604020202020204" pitchFamily="34" charset="0"/>
                <a:ea typeface="Times New Roman" panose="02020603050405020304" pitchFamily="18" charset="0"/>
                <a:cs typeface="Arial" panose="020B0604020202020204" pitchFamily="34" charset="0"/>
              </a:rPr>
              <a:t>należy wpisać Cel ogólny LSR, Cel szczegółowy LSR oraz Przedsięwzięcie LSR, które zostały podane do publicznej wiadomości na stronie internetowej SRLGD w ogłoszeniu o naborze wniosków (należy przepisać ww. elementy z ogłoszenia).</a:t>
            </a:r>
          </a:p>
          <a:p>
            <a:pPr algn="just">
              <a:lnSpc>
                <a:spcPct val="100000"/>
              </a:lnSpc>
              <a:spcBef>
                <a:spcPts val="0"/>
              </a:spcBef>
            </a:pPr>
            <a:endParaRPr lang="pl-PL" sz="1800" spc="-3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lnSpc>
                <a:spcPct val="100000"/>
              </a:lnSpc>
              <a:spcBef>
                <a:spcPts val="0"/>
              </a:spcBef>
              <a:buFont typeface="Arial" panose="020B0604020202020204" pitchFamily="34" charset="0"/>
              <a:buChar char="•"/>
            </a:pPr>
            <a:r>
              <a:rPr lang="pl-PL" sz="1800" b="1" spc="-30" dirty="0">
                <a:effectLst/>
                <a:latin typeface="Arial" panose="020B0604020202020204" pitchFamily="34" charset="0"/>
                <a:ea typeface="Times New Roman" panose="02020603050405020304" pitchFamily="18" charset="0"/>
                <a:cs typeface="Arial" panose="020B0604020202020204" pitchFamily="34" charset="0"/>
              </a:rPr>
              <a:t>Uzasadnienie zgodności z celami LSR i kryteriami wyboru operacji przez LGD: </a:t>
            </a:r>
            <a:r>
              <a:rPr lang="pl-PL" sz="1800" spc="-30" dirty="0">
                <a:effectLst/>
                <a:latin typeface="Arial" panose="020B0604020202020204" pitchFamily="34" charset="0"/>
                <a:ea typeface="Times New Roman" panose="02020603050405020304" pitchFamily="18" charset="0"/>
                <a:cs typeface="Arial" panose="020B0604020202020204" pitchFamily="34" charset="0"/>
              </a:rPr>
              <a:t>należy uzasadnić (krótki i zwięzły opis) zgodności operacji z celami LSR i kryteriami wyboru operacji przez SRLGD, tj.</a:t>
            </a:r>
            <a:r>
              <a:rPr lang="pl-PL" sz="1800" dirty="0">
                <a:latin typeface="Arial" panose="020B0604020202020204" pitchFamily="34" charset="0"/>
                <a:ea typeface="Times New Roman" panose="02020603050405020304" pitchFamily="18" charset="0"/>
                <a:cs typeface="Arial" panose="020B0604020202020204" pitchFamily="34" charset="0"/>
              </a:rPr>
              <a:t> </a:t>
            </a:r>
            <a:r>
              <a:rPr lang="pl-PL" sz="1800" spc="-30" dirty="0">
                <a:effectLst/>
                <a:latin typeface="Arial" panose="020B0604020202020204" pitchFamily="34" charset="0"/>
                <a:ea typeface="Times New Roman" panose="02020603050405020304" pitchFamily="18" charset="0"/>
                <a:cs typeface="Arial" panose="020B0604020202020204" pitchFamily="34" charset="0"/>
              </a:rPr>
              <a:t>w jakim stopniu realizacja operacji przyczyni się do realizacji celów określonych w LSR.</a:t>
            </a:r>
            <a:r>
              <a:rPr lang="pl-PL" sz="1800" dirty="0">
                <a:latin typeface="Arial" panose="020B0604020202020204" pitchFamily="34" charset="0"/>
                <a:ea typeface="Times New Roman" panose="02020603050405020304" pitchFamily="18" charset="0"/>
                <a:cs typeface="Arial" panose="020B0604020202020204" pitchFamily="34" charset="0"/>
              </a:rPr>
              <a:t> </a:t>
            </a:r>
            <a:r>
              <a:rPr lang="pl-PL" sz="1800" spc="-30" dirty="0">
                <a:effectLst/>
                <a:latin typeface="Arial" panose="020B0604020202020204" pitchFamily="34" charset="0"/>
                <a:ea typeface="Times New Roman" panose="02020603050405020304" pitchFamily="18" charset="0"/>
                <a:cs typeface="Arial" panose="020B0604020202020204" pitchFamily="34" charset="0"/>
              </a:rPr>
              <a:t>Opis zawarty w tym polu będzie wykorzystywany przez LGD podczas oceny operacji pod kątem zgodności z LSR oraz kryteriami wyboru.</a:t>
            </a:r>
          </a:p>
          <a:p>
            <a:pPr algn="just">
              <a:lnSpc>
                <a:spcPct val="100000"/>
              </a:lnSpc>
              <a:spcBef>
                <a:spcPts val="0"/>
              </a:spcBef>
            </a:pPr>
            <a:endParaRPr lang="pl-PL" sz="1800" spc="-3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lnSpc>
                <a:spcPct val="100000"/>
              </a:lnSpc>
              <a:spcBef>
                <a:spcPts val="0"/>
              </a:spcBef>
              <a:buFont typeface="Arial" panose="020B0604020202020204" pitchFamily="34" charset="0"/>
              <a:buChar char="•"/>
            </a:pPr>
            <a:r>
              <a:rPr lang="pl-PL" sz="1800" b="1" spc="-30" dirty="0">
                <a:effectLst/>
                <a:latin typeface="Arial" panose="020B0604020202020204" pitchFamily="34" charset="0"/>
                <a:ea typeface="Times New Roman" panose="02020603050405020304" pitchFamily="18" charset="0"/>
                <a:cs typeface="Arial" panose="020B0604020202020204" pitchFamily="34" charset="0"/>
              </a:rPr>
              <a:t>Tytuł operacji: </a:t>
            </a:r>
            <a:r>
              <a:rPr lang="pl-PL" sz="1800" dirty="0">
                <a:effectLst/>
                <a:latin typeface="Arial" panose="020B0604020202020204" pitchFamily="34" charset="0"/>
                <a:ea typeface="Times New Roman" panose="02020603050405020304" pitchFamily="18" charset="0"/>
                <a:cs typeface="Arial" panose="020B0604020202020204" pitchFamily="34" charset="0"/>
              </a:rPr>
              <a:t>tytuł </a:t>
            </a:r>
            <a:r>
              <a:rPr lang="pl-PL" sz="1800" spc="-30" dirty="0">
                <a:effectLst/>
                <a:latin typeface="Arial" panose="020B0604020202020204" pitchFamily="34" charset="0"/>
                <a:ea typeface="Times New Roman" panose="02020603050405020304" pitchFamily="18" charset="0"/>
                <a:cs typeface="Arial" panose="020B0604020202020204" pitchFamily="34" charset="0"/>
              </a:rPr>
              <a:t>operacji powinien być zwięzły oraz odzwierciedlać rodzaj i zakres planowanego przedsięwzięcia. </a:t>
            </a:r>
          </a:p>
          <a:p>
            <a:pPr marL="285750" indent="-285750" algn="just">
              <a:lnSpc>
                <a:spcPct val="100000"/>
              </a:lnSpc>
              <a:spcBef>
                <a:spcPts val="0"/>
              </a:spcBef>
              <a:buFont typeface="Arial" panose="020B0604020202020204" pitchFamily="34" charset="0"/>
              <a:buChar char="•"/>
            </a:pPr>
            <a:endParaRPr lang="pl-PL" sz="1800" spc="-30" dirty="0">
              <a:latin typeface="Arial" panose="020B0604020202020204" pitchFamily="34" charset="0"/>
              <a:ea typeface="Times New Roman" panose="02020603050405020304" pitchFamily="18" charset="0"/>
              <a:cs typeface="Arial" panose="020B0604020202020204" pitchFamily="34" charset="0"/>
            </a:endParaRPr>
          </a:p>
          <a:p>
            <a:pPr marL="285750" indent="-285750" algn="just">
              <a:lnSpc>
                <a:spcPct val="100000"/>
              </a:lnSpc>
              <a:spcBef>
                <a:spcPts val="0"/>
              </a:spcBef>
              <a:buFont typeface="Arial" panose="020B0604020202020204" pitchFamily="34" charset="0"/>
              <a:buChar char="•"/>
            </a:pPr>
            <a:r>
              <a:rPr lang="pl-PL" sz="1800" b="1" dirty="0">
                <a:latin typeface="Arial" panose="020B0604020202020204" pitchFamily="34" charset="0"/>
                <a:ea typeface="Times New Roman" panose="02020603050405020304" pitchFamily="18" charset="0"/>
                <a:cs typeface="Arial" panose="020B0604020202020204" pitchFamily="34" charset="0"/>
              </a:rPr>
              <a:t>S</a:t>
            </a:r>
            <a:r>
              <a:rPr lang="pl-PL" sz="1800" b="1" dirty="0">
                <a:effectLst/>
                <a:latin typeface="Arial" panose="020B0604020202020204" pitchFamily="34" charset="0"/>
                <a:ea typeface="Times New Roman" panose="02020603050405020304" pitchFamily="18" charset="0"/>
                <a:cs typeface="Arial" panose="020B0604020202020204" pitchFamily="34" charset="0"/>
              </a:rPr>
              <a:t>zczegółowy opis planowanej operacji wraz z określeniem miejsca jej realizacji, celów, zakresu i kosztów: </a:t>
            </a:r>
            <a:r>
              <a:rPr lang="pl-PL" sz="1800" dirty="0">
                <a:effectLst/>
                <a:latin typeface="Arial" panose="020B0604020202020204" pitchFamily="34" charset="0"/>
                <a:ea typeface="Times New Roman" panose="02020603050405020304" pitchFamily="18" charset="0"/>
                <a:cs typeface="Arial" panose="020B0604020202020204" pitchFamily="34" charset="0"/>
              </a:rPr>
              <a:t>należy opisać planowaną do realizacji operację w taki sposób, aby była możliwa weryfikacja planowanych do osiągniecia celów operacji w odniesieniu do wskaźników efektów. Należy uzasadnić planowany do realizacji zakres operacji i wysokość wskazanych w </a:t>
            </a:r>
            <a:r>
              <a:rPr lang="pl-PL" sz="1800" i="1" dirty="0">
                <a:effectLst/>
                <a:latin typeface="Arial" panose="020B0604020202020204" pitchFamily="34" charset="0"/>
                <a:ea typeface="Times New Roman" panose="02020603050405020304" pitchFamily="18" charset="0"/>
                <a:cs typeface="Arial" panose="020B0604020202020204" pitchFamily="34" charset="0"/>
              </a:rPr>
              <a:t>Zestawieniu rzeczowo-finansowym</a:t>
            </a:r>
            <a:r>
              <a:rPr lang="pl-PL" sz="1800" dirty="0">
                <a:effectLst/>
                <a:latin typeface="Arial" panose="020B0604020202020204" pitchFamily="34" charset="0"/>
                <a:ea typeface="Times New Roman" panose="02020603050405020304" pitchFamily="18" charset="0"/>
                <a:cs typeface="Arial" panose="020B0604020202020204" pitchFamily="34" charset="0"/>
              </a:rPr>
              <a:t>. W przypadku, gdy wnioskodawca będzie realizował operację, w ramach której zostaną utrzymane miejsca pracy, </a:t>
            </a:r>
            <a:r>
              <a:rPr lang="pl-PL" sz="1800" spc="-30" dirty="0">
                <a:latin typeface="Arial" panose="020B0604020202020204" pitchFamily="34" charset="0"/>
                <a:cs typeface="Arial" panose="020B0604020202020204" pitchFamily="34" charset="0"/>
              </a:rPr>
              <a:t>w opisie operacji wnioskodawca winien wykazać, że bez udziału środków z działania Realizacja lokalnych strategii rozwoju kierowanych przez społeczność nie byłoby możliwe utrzymanie miejsc pracy w liczbie, którą wnioskodawca wskazał we wniosku o dofinansowanie. W opisie należy wskazać propozycję działań komunikacyjnych, proporcjonalnych do rozmiaru operacji, mających na celu informowanie ogółu społeczeństwa o celach operacji i wsparciu unijnym dla operacji.</a:t>
            </a:r>
          </a:p>
          <a:p>
            <a:pPr marL="285750" indent="-285750" algn="just">
              <a:lnSpc>
                <a:spcPct val="100000"/>
              </a:lnSpc>
              <a:spcBef>
                <a:spcPts val="0"/>
              </a:spcBef>
              <a:buFont typeface="Arial" panose="020B0604020202020204" pitchFamily="34" charset="0"/>
              <a:buChar char="•"/>
            </a:pPr>
            <a:endParaRPr lang="pl-PL" sz="18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ts val="1150"/>
              </a:lnSpc>
              <a:spcBef>
                <a:spcPts val="0"/>
              </a:spcBef>
              <a:buFont typeface="Symbol" panose="05050102010706020507" pitchFamily="18" charset="2"/>
              <a:buChar char=""/>
              <a:tabLst>
                <a:tab pos="504190" algn="l"/>
                <a:tab pos="449580" algn="l"/>
              </a:tabLst>
            </a:pPr>
            <a:endParaRPr lang="pl-PL" sz="1800" dirty="0">
              <a:effectLst/>
              <a:latin typeface="Arial" panose="020B0604020202020204" pitchFamily="34" charset="0"/>
              <a:ea typeface="Times New Roman" panose="02020603050405020304" pitchFamily="18" charset="0"/>
              <a:cs typeface="Arial" panose="020B0604020202020204" pitchFamily="34" charset="0"/>
            </a:endParaRPr>
          </a:p>
        </p:txBody>
      </p:sp>
      <p:pic>
        <p:nvPicPr>
          <p:cNvPr id="8" name="Obraz 7">
            <a:extLst>
              <a:ext uri="{FF2B5EF4-FFF2-40B4-BE49-F238E27FC236}">
                <a16:creationId xmlns:a16="http://schemas.microsoft.com/office/drawing/2014/main" xmlns="" id="{932486AD-1B5A-4E54-B88F-BBAA883F22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701233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581418"/>
            <a:ext cx="10444294" cy="671119"/>
          </a:xfrm>
        </p:spPr>
        <p:txBody>
          <a:bodyPr>
            <a:normAutofit/>
          </a:bodyPr>
          <a:lstStyle/>
          <a:p>
            <a:r>
              <a:rPr lang="pl-PL" sz="24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rPr>
              <a:t>P</a:t>
            </a:r>
            <a:r>
              <a:rPr lang="pl-PL" sz="2400" b="1"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rPr>
              <a:t>odstawy prawne</a:t>
            </a:r>
            <a:endParaRPr lang="pl-PL" sz="2400" dirty="0">
              <a:solidFill>
                <a:srgbClr val="000000"/>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956345" y="1493240"/>
            <a:ext cx="10133901" cy="3806505"/>
          </a:xfrm>
        </p:spPr>
        <p:txBody>
          <a:bodyPr/>
          <a:lstStyle/>
          <a:p>
            <a:pPr algn="l"/>
            <a:endParaRPr lang="pl-PL" sz="1800" dirty="0">
              <a:latin typeface="Arial" panose="020B0604020202020204" pitchFamily="34" charset="0"/>
              <a:cs typeface="Arial" panose="020B0604020202020204" pitchFamily="34" charset="0"/>
            </a:endParaRPr>
          </a:p>
          <a:p>
            <a:pPr algn="just"/>
            <a:r>
              <a:rPr lang="pl-PL" sz="1800" dirty="0">
                <a:latin typeface="Arial" panose="020B0604020202020204" pitchFamily="34" charset="0"/>
                <a:cs typeface="Arial" panose="020B0604020202020204" pitchFamily="34" charset="0"/>
              </a:rPr>
              <a:t>Zakres tematyczny operacji wynika z Rozporządzenia Ministra Gospodarki Morskiej i Żeglugi Śródlądowej z dnia 6 września 2016 r. w sprawie szczegółowych warunków i trybu przyznawania, wypłaty i zwrotu pomocy finansowej na realizację operacji w ramach działań wsparcie przygotowawcze i realizacja lokalnych strategii rozwoju kierowanych przez społeczność,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w tym koszty bieżące i aktywizacja, objętych Priorytetem 4. Zwiększenie zatrudnienia i spójności terytorialnej, zawartym w Programie Operacyjnym „Rybactwo i Morze”. </a:t>
            </a:r>
          </a:p>
          <a:p>
            <a:pPr algn="l"/>
            <a:endParaRPr lang="pl-PL" sz="1600" dirty="0">
              <a:latin typeface="Arial" panose="020B0604020202020204" pitchFamily="34" charset="0"/>
              <a:cs typeface="Arial" panose="020B0604020202020204" pitchFamily="34" charset="0"/>
            </a:endParaRPr>
          </a:p>
        </p:txBody>
      </p:sp>
      <p:pic>
        <p:nvPicPr>
          <p:cNvPr id="8" name="Obraz 7">
            <a:extLst>
              <a:ext uri="{FF2B5EF4-FFF2-40B4-BE49-F238E27FC236}">
                <a16:creationId xmlns:a16="http://schemas.microsoft.com/office/drawing/2014/main" xmlns="" id="{571E2048-5077-4E26-9DD4-7D497EDDE7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27931434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10394"/>
            <a:ext cx="10444294" cy="612395"/>
          </a:xfrm>
        </p:spPr>
        <p:txBody>
          <a:bodyPr>
            <a:normAutofit/>
          </a:bodyPr>
          <a:lstStyle/>
          <a:p>
            <a:r>
              <a:rPr lang="pl-PL" sz="2400" b="1" i="0" dirty="0">
                <a:solidFill>
                  <a:schemeClr val="accent6">
                    <a:lumMod val="75000"/>
                  </a:schemeClr>
                </a:solidFill>
                <a:effectLst/>
                <a:latin typeface="Arial" panose="020B0604020202020204" pitchFamily="34" charset="0"/>
                <a:cs typeface="Arial" panose="020B0604020202020204" pitchFamily="34" charset="0"/>
              </a:rPr>
              <a:t>Wniosek o dofinansowanie – cele operacji</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85768" y="922789"/>
            <a:ext cx="10620463" cy="4486313"/>
          </a:xfrm>
        </p:spPr>
        <p:txBody>
          <a:bodyPr>
            <a:normAutofit fontScale="85000" lnSpcReduction="10000"/>
          </a:bodyPr>
          <a:lstStyle/>
          <a:p>
            <a:pPr marL="285750" indent="-285750" algn="just">
              <a:lnSpc>
                <a:spcPct val="100000"/>
              </a:lnSpc>
              <a:spcBef>
                <a:spcPts val="0"/>
              </a:spcBef>
              <a:buFont typeface="Arial" panose="020B0604020202020204" pitchFamily="34" charset="0"/>
              <a:buChar char="•"/>
            </a:pPr>
            <a:endParaRPr lang="pl-PL" sz="1800" b="1" spc="-30" dirty="0">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00000"/>
              </a:lnSpc>
              <a:spcBef>
                <a:spcPts val="0"/>
              </a:spcBef>
              <a:spcAft>
                <a:spcPts val="600"/>
              </a:spcAft>
            </a:pPr>
            <a:r>
              <a:rPr lang="pl-PL" sz="1800" spc="-30" dirty="0">
                <a:latin typeface="Arial" panose="020B0604020202020204" pitchFamily="34" charset="0"/>
                <a:cs typeface="Arial" panose="020B0604020202020204" pitchFamily="34" charset="0"/>
              </a:rPr>
              <a:t>We wniosku należy szczegółowo określić cel, jaki stawia sobie wnioskodawca przystępując do realizacji operacji (jakie efekty wnioskodawca zamierza osiągnąć poprzez realizację tej operacji). </a:t>
            </a:r>
          </a:p>
          <a:p>
            <a:pPr algn="just">
              <a:lnSpc>
                <a:spcPct val="100000"/>
              </a:lnSpc>
              <a:spcBef>
                <a:spcPts val="0"/>
              </a:spcBef>
              <a:spcAft>
                <a:spcPts val="600"/>
              </a:spcAft>
            </a:pPr>
            <a:r>
              <a:rPr lang="pl-PL" sz="1800" spc="-30" dirty="0">
                <a:latin typeface="Arial" panose="020B0604020202020204" pitchFamily="34" charset="0"/>
                <a:cs typeface="Arial" panose="020B0604020202020204" pitchFamily="34" charset="0"/>
              </a:rPr>
              <a:t>Planowany cel operacji powinien być zgodny z celami określonymi w LSR LGD, która ogłosiła nabór wniosków.</a:t>
            </a:r>
          </a:p>
          <a:p>
            <a:pPr algn="just">
              <a:lnSpc>
                <a:spcPct val="100000"/>
              </a:lnSpc>
              <a:spcBef>
                <a:spcPts val="0"/>
              </a:spcBef>
              <a:spcAft>
                <a:spcPts val="600"/>
              </a:spcAft>
            </a:pPr>
            <a:r>
              <a:rPr lang="pl-PL" sz="1800" b="1" spc="-30" dirty="0">
                <a:latin typeface="Arial" panose="020B0604020202020204" pitchFamily="34" charset="0"/>
                <a:cs typeface="Arial" panose="020B0604020202020204" pitchFamily="34" charset="0"/>
              </a:rPr>
              <a:t>Uwaga!</a:t>
            </a:r>
          </a:p>
          <a:p>
            <a:pPr marL="285750" indent="-285750" algn="just">
              <a:lnSpc>
                <a:spcPct val="100000"/>
              </a:lnSpc>
              <a:spcBef>
                <a:spcPts val="0"/>
              </a:spcBef>
              <a:spcAft>
                <a:spcPts val="600"/>
              </a:spcAft>
              <a:buFont typeface="Arial" panose="020B0604020202020204" pitchFamily="34" charset="0"/>
              <a:buChar char="•"/>
            </a:pPr>
            <a:r>
              <a:rPr lang="pl-PL" sz="1800" spc="-30" dirty="0">
                <a:latin typeface="Arial" panose="020B0604020202020204" pitchFamily="34" charset="0"/>
                <a:cs typeface="Arial" panose="020B0604020202020204" pitchFamily="34" charset="0"/>
              </a:rPr>
              <a:t>Nie należy przepisywać celów LSR.</a:t>
            </a:r>
          </a:p>
          <a:p>
            <a:pPr marL="285750" indent="-285750" algn="just">
              <a:lnSpc>
                <a:spcPct val="100000"/>
              </a:lnSpc>
              <a:spcBef>
                <a:spcPts val="0"/>
              </a:spcBef>
              <a:spcAft>
                <a:spcPts val="600"/>
              </a:spcAft>
              <a:buFont typeface="Arial" panose="020B0604020202020204" pitchFamily="34" charset="0"/>
              <a:buChar char="•"/>
            </a:pPr>
            <a:r>
              <a:rPr lang="pl-PL" sz="1800" spc="-30" dirty="0">
                <a:latin typeface="Arial" panose="020B0604020202020204" pitchFamily="34" charset="0"/>
                <a:cs typeface="Arial" panose="020B0604020202020204" pitchFamily="34" charset="0"/>
              </a:rPr>
              <a:t>W celach nie należy wymieniać zakresu rzeczowego.</a:t>
            </a:r>
          </a:p>
          <a:p>
            <a:pPr marL="285750" indent="-285750" algn="just">
              <a:lnSpc>
                <a:spcPct val="100000"/>
              </a:lnSpc>
              <a:spcBef>
                <a:spcPts val="0"/>
              </a:spcBef>
              <a:spcAft>
                <a:spcPts val="600"/>
              </a:spcAft>
              <a:buFont typeface="Arial" panose="020B0604020202020204" pitchFamily="34" charset="0"/>
              <a:buChar char="•"/>
            </a:pPr>
            <a:r>
              <a:rPr lang="pl-PL" sz="1800" spc="-30" dirty="0">
                <a:latin typeface="Arial" panose="020B0604020202020204" pitchFamily="34" charset="0"/>
                <a:cs typeface="Arial" panose="020B0604020202020204" pitchFamily="34" charset="0"/>
              </a:rPr>
              <a:t>Określony przez wnioskodawcę cel musi być mierzalny, konkretny, adekwatny do zakładanych rezultatów (efektów), realistyczny oraz określony w czasie.</a:t>
            </a:r>
          </a:p>
          <a:p>
            <a:pPr marL="285750" indent="-285750" algn="just">
              <a:lnSpc>
                <a:spcPct val="100000"/>
              </a:lnSpc>
              <a:spcBef>
                <a:spcPts val="0"/>
              </a:spcBef>
              <a:spcAft>
                <a:spcPts val="600"/>
              </a:spcAft>
              <a:buFont typeface="Arial" panose="020B0604020202020204" pitchFamily="34" charset="0"/>
              <a:buChar char="•"/>
            </a:pPr>
            <a:r>
              <a:rPr lang="pl-PL" sz="1800" spc="-30" dirty="0">
                <a:latin typeface="Arial" panose="020B0604020202020204" pitchFamily="34" charset="0"/>
                <a:cs typeface="Arial" panose="020B0604020202020204" pitchFamily="34" charset="0"/>
              </a:rPr>
              <a:t>Cel musi być konkretny, tj. jasno określony, również pod względem efektów.</a:t>
            </a:r>
          </a:p>
          <a:p>
            <a:pPr marL="285750" indent="-285750" algn="just">
              <a:lnSpc>
                <a:spcPct val="100000"/>
              </a:lnSpc>
              <a:spcBef>
                <a:spcPts val="0"/>
              </a:spcBef>
              <a:spcAft>
                <a:spcPts val="600"/>
              </a:spcAft>
              <a:buFont typeface="Arial" panose="020B0604020202020204" pitchFamily="34" charset="0"/>
              <a:buChar char="•"/>
            </a:pPr>
            <a:r>
              <a:rPr lang="pl-PL" sz="1800" spc="-30" dirty="0">
                <a:latin typeface="Arial" panose="020B0604020202020204" pitchFamily="34" charset="0"/>
                <a:cs typeface="Arial" panose="020B0604020202020204" pitchFamily="34" charset="0"/>
              </a:rPr>
              <a:t>Cel powinien być mierzalny, tj. możliwy do weryfikacji mierzalnymi wskaźnikami określonymi w LSR.</a:t>
            </a:r>
          </a:p>
          <a:p>
            <a:pPr marL="285750" indent="-285750" algn="just">
              <a:lnSpc>
                <a:spcPct val="100000"/>
              </a:lnSpc>
              <a:spcBef>
                <a:spcPts val="0"/>
              </a:spcBef>
              <a:spcAft>
                <a:spcPts val="600"/>
              </a:spcAft>
              <a:buFont typeface="Arial" panose="020B0604020202020204" pitchFamily="34" charset="0"/>
              <a:buChar char="•"/>
            </a:pPr>
            <a:r>
              <a:rPr lang="pl-PL" sz="1800" spc="-30" dirty="0">
                <a:latin typeface="Arial" panose="020B0604020202020204" pitchFamily="34" charset="0"/>
                <a:cs typeface="Arial" panose="020B0604020202020204" pitchFamily="34" charset="0"/>
              </a:rPr>
              <a:t>Cel musi być realistyczny i określony w czasie, tj. sformułowany, w taki sposób, aby przy uwzględnieniu ewentualnych </a:t>
            </a:r>
            <a:r>
              <a:rPr lang="pl-PL" sz="1800" spc="-30" dirty="0" err="1">
                <a:latin typeface="Arial" panose="020B0604020202020204" pitchFamily="34" charset="0"/>
                <a:cs typeface="Arial" panose="020B0604020202020204" pitchFamily="34" charset="0"/>
              </a:rPr>
              <a:t>ryzyk</a:t>
            </a:r>
            <a:r>
              <a:rPr lang="pl-PL" sz="1800" spc="-30" dirty="0">
                <a:latin typeface="Arial" panose="020B0604020202020204" pitchFamily="34" charset="0"/>
                <a:cs typeface="Arial" panose="020B0604020202020204" pitchFamily="34" charset="0"/>
              </a:rPr>
              <a:t> związanych z realizacją projektu osiągnięcie celu było możliwe w planowanym okresie realizacji operacji. </a:t>
            </a:r>
          </a:p>
          <a:p>
            <a:pPr algn="just">
              <a:lnSpc>
                <a:spcPct val="100000"/>
              </a:lnSpc>
              <a:spcBef>
                <a:spcPts val="0"/>
              </a:spcBef>
              <a:spcAft>
                <a:spcPts val="600"/>
              </a:spcAft>
            </a:pPr>
            <a:endParaRPr lang="pl-PL" sz="1800" dirty="0">
              <a:effectLst/>
              <a:latin typeface="Times New Roman" panose="02020603050405020304" pitchFamily="18" charset="0"/>
              <a:ea typeface="Times New Roman" panose="02020603050405020304" pitchFamily="18" charset="0"/>
            </a:endParaRPr>
          </a:p>
          <a:p>
            <a:pPr algn="just">
              <a:lnSpc>
                <a:spcPct val="100000"/>
              </a:lnSpc>
              <a:spcBef>
                <a:spcPts val="0"/>
              </a:spcBef>
              <a:spcAft>
                <a:spcPts val="600"/>
              </a:spcAft>
            </a:pPr>
            <a:r>
              <a:rPr lang="pl-PL" sz="1800" b="1" spc="-30" dirty="0">
                <a:latin typeface="Arial" panose="020B0604020202020204" pitchFamily="34" charset="0"/>
                <a:cs typeface="Arial" panose="020B0604020202020204" pitchFamily="34" charset="0"/>
              </a:rPr>
              <a:t>Uwaga! Sformułowanie celu ma podstawowe znaczenie dla operacji, przede wszystkim dlatego, że cel będzie przeniesiony do umowy o dofinansowanie, a wnioskodawca będzie zobowiązany do osiągnięcia i utrzymania założonego celu.</a:t>
            </a:r>
          </a:p>
          <a:p>
            <a:pPr marL="285750" indent="-285750" algn="just">
              <a:lnSpc>
                <a:spcPct val="100000"/>
              </a:lnSpc>
              <a:spcBef>
                <a:spcPts val="0"/>
              </a:spcBef>
              <a:buFont typeface="Arial" panose="020B0604020202020204" pitchFamily="34" charset="0"/>
              <a:buChar char="•"/>
            </a:pPr>
            <a:endParaRPr lang="pl-PL" sz="1800" b="1" spc="-30" dirty="0">
              <a:latin typeface="Arial" panose="020B0604020202020204" pitchFamily="34" charset="0"/>
              <a:cs typeface="Arial" panose="020B0604020202020204" pitchFamily="34" charset="0"/>
            </a:endParaRPr>
          </a:p>
          <a:p>
            <a:pPr marL="342900" lvl="0" indent="-342900" algn="just">
              <a:lnSpc>
                <a:spcPts val="1150"/>
              </a:lnSpc>
              <a:spcBef>
                <a:spcPts val="0"/>
              </a:spcBef>
              <a:buFont typeface="Symbol" panose="05050102010706020507" pitchFamily="18" charset="2"/>
              <a:buChar char=""/>
              <a:tabLst>
                <a:tab pos="504190" algn="l"/>
                <a:tab pos="449580" algn="l"/>
              </a:tabLst>
            </a:pPr>
            <a:endParaRPr lang="pl-PL" sz="1800" dirty="0">
              <a:effectLst/>
              <a:latin typeface="Arial" panose="020B0604020202020204" pitchFamily="34" charset="0"/>
              <a:ea typeface="Times New Roman" panose="02020603050405020304" pitchFamily="18" charset="0"/>
              <a:cs typeface="Arial" panose="020B0604020202020204" pitchFamily="34" charset="0"/>
            </a:endParaRPr>
          </a:p>
        </p:txBody>
      </p:sp>
      <p:pic>
        <p:nvPicPr>
          <p:cNvPr id="8" name="Obraz 7">
            <a:extLst>
              <a:ext uri="{FF2B5EF4-FFF2-40B4-BE49-F238E27FC236}">
                <a16:creationId xmlns:a16="http://schemas.microsoft.com/office/drawing/2014/main" xmlns="" id="{932486AD-1B5A-4E54-B88F-BBAA883F22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25323123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10394"/>
            <a:ext cx="10444294" cy="612395"/>
          </a:xfrm>
        </p:spPr>
        <p:txBody>
          <a:bodyPr>
            <a:normAutofit/>
          </a:bodyPr>
          <a:lstStyle/>
          <a:p>
            <a:r>
              <a:rPr lang="pl-PL" sz="2400" b="1" i="0" dirty="0">
                <a:solidFill>
                  <a:schemeClr val="accent6">
                    <a:lumMod val="75000"/>
                  </a:schemeClr>
                </a:solidFill>
                <a:effectLst/>
                <a:latin typeface="Arial" panose="020B0604020202020204" pitchFamily="34" charset="0"/>
                <a:cs typeface="Arial" panose="020B0604020202020204" pitchFamily="34" charset="0"/>
              </a:rPr>
              <a:t>Wniosek o dofinansowanie – informacje dot. zatrudnienia</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85768" y="1048624"/>
            <a:ext cx="10620463" cy="4488110"/>
          </a:xfrm>
        </p:spPr>
        <p:txBody>
          <a:bodyPr>
            <a:normAutofit fontScale="92500" lnSpcReduction="20000"/>
          </a:bodyPr>
          <a:lstStyle/>
          <a:p>
            <a:pPr algn="just">
              <a:lnSpc>
                <a:spcPct val="100000"/>
              </a:lnSpc>
              <a:spcBef>
                <a:spcPts val="600"/>
              </a:spcBef>
              <a:spcAft>
                <a:spcPts val="600"/>
              </a:spcAft>
              <a:tabLst>
                <a:tab pos="504190" algn="l"/>
              </a:tabLst>
            </a:pPr>
            <a:r>
              <a:rPr lang="pl-PL" sz="1800" dirty="0">
                <a:latin typeface="Arial" panose="020B0604020202020204" pitchFamily="34" charset="0"/>
                <a:cs typeface="Arial" panose="020B0604020202020204" pitchFamily="34" charset="0"/>
              </a:rPr>
              <a:t>Przez utworzenie miejsca pracy rozumie się zatrudnienie na podstawie umowy o pracę, spółdzielczej umowy o pracę, umowy zlecenia lub umowy o dzieło. </a:t>
            </a:r>
          </a:p>
          <a:p>
            <a:pPr algn="just">
              <a:lnSpc>
                <a:spcPct val="100000"/>
              </a:lnSpc>
              <a:spcBef>
                <a:spcPts val="600"/>
              </a:spcBef>
              <a:spcAft>
                <a:spcPts val="600"/>
              </a:spcAft>
              <a:tabLst>
                <a:tab pos="504190" algn="l"/>
              </a:tabLst>
            </a:pPr>
            <a:r>
              <a:rPr lang="pl-PL" sz="1800" dirty="0">
                <a:latin typeface="Arial" panose="020B0604020202020204" pitchFamily="34" charset="0"/>
                <a:cs typeface="Arial" panose="020B0604020202020204" pitchFamily="34" charset="0"/>
              </a:rPr>
              <a:t>Warunek utworzenia miejsca pracy uznaje się za spełniony, jeśli zatrudnienie:</a:t>
            </a:r>
          </a:p>
          <a:p>
            <a:pPr marL="285750" lvl="0" indent="-285750" algn="just">
              <a:lnSpc>
                <a:spcPct val="100000"/>
              </a:lnSpc>
              <a:spcBef>
                <a:spcPts val="600"/>
              </a:spcBef>
              <a:spcAft>
                <a:spcPts val="600"/>
              </a:spcAft>
              <a:buFont typeface="Arial" panose="020B0604020202020204" pitchFamily="34" charset="0"/>
              <a:buChar char="•"/>
              <a:tabLst>
                <a:tab pos="504190" algn="l"/>
              </a:tabLst>
            </a:pPr>
            <a:r>
              <a:rPr lang="pl-PL" sz="1800" dirty="0">
                <a:latin typeface="Arial" panose="020B0604020202020204" pitchFamily="34" charset="0"/>
                <a:cs typeface="Arial" panose="020B0604020202020204" pitchFamily="34" charset="0"/>
              </a:rPr>
              <a:t>bezpośrednio związane jest z realizowaną operacją, </a:t>
            </a:r>
          </a:p>
          <a:p>
            <a:pPr marL="285750" lvl="0" indent="-285750" algn="just">
              <a:lnSpc>
                <a:spcPct val="100000"/>
              </a:lnSpc>
              <a:spcBef>
                <a:spcPts val="600"/>
              </a:spcBef>
              <a:spcAft>
                <a:spcPts val="600"/>
              </a:spcAft>
              <a:buFont typeface="Arial" panose="020B0604020202020204" pitchFamily="34" charset="0"/>
              <a:buChar char="•"/>
              <a:tabLst>
                <a:tab pos="504190" algn="l"/>
              </a:tabLst>
            </a:pPr>
            <a:r>
              <a:rPr lang="pl-PL" sz="1800" dirty="0">
                <a:latin typeface="Arial" panose="020B0604020202020204" pitchFamily="34" charset="0"/>
                <a:cs typeface="Arial" panose="020B0604020202020204" pitchFamily="34" charset="0"/>
              </a:rPr>
              <a:t>realizowane jest w  wymiarze czasu co najmniej 20 godzin tygodniowo,</a:t>
            </a:r>
          </a:p>
          <a:p>
            <a:pPr marL="285750" lvl="0" indent="-285750" algn="just">
              <a:lnSpc>
                <a:spcPct val="100000"/>
              </a:lnSpc>
              <a:spcBef>
                <a:spcPts val="600"/>
              </a:spcBef>
              <a:spcAft>
                <a:spcPts val="600"/>
              </a:spcAft>
              <a:buFont typeface="Arial" panose="020B0604020202020204" pitchFamily="34" charset="0"/>
              <a:buChar char="•"/>
              <a:tabLst>
                <a:tab pos="504190" algn="l"/>
              </a:tabLst>
            </a:pPr>
            <a:r>
              <a:rPr lang="pl-PL" sz="1800" dirty="0">
                <a:latin typeface="Arial" panose="020B0604020202020204" pitchFamily="34" charset="0"/>
                <a:cs typeface="Arial" panose="020B0604020202020204" pitchFamily="34" charset="0"/>
              </a:rPr>
              <a:t>umowa o pracę lub spółdzielcza umowa o pracę może zostać zawarta na czas określony, jednak nie krótszy niż 3 lata,</a:t>
            </a:r>
          </a:p>
          <a:p>
            <a:pPr marL="285750" lvl="0" indent="-285750" algn="just">
              <a:lnSpc>
                <a:spcPct val="100000"/>
              </a:lnSpc>
              <a:spcBef>
                <a:spcPts val="600"/>
              </a:spcBef>
              <a:spcAft>
                <a:spcPts val="600"/>
              </a:spcAft>
              <a:buFont typeface="Arial" panose="020B0604020202020204" pitchFamily="34" charset="0"/>
              <a:buChar char="•"/>
              <a:tabLst>
                <a:tab pos="504190" algn="l"/>
              </a:tabLst>
            </a:pPr>
            <a:r>
              <a:rPr lang="pl-PL" sz="1800" dirty="0">
                <a:latin typeface="Arial" panose="020B0604020202020204" pitchFamily="34" charset="0"/>
                <a:cs typeface="Arial" panose="020B0604020202020204" pitchFamily="34" charset="0"/>
              </a:rPr>
              <a:t>związane jest z wykonywaniem prac sezonowych na podstawie stosunku pracy, zawierane na czas wykonania określonych czynności związanych z tzw. sezono­wością. Minimalny czas trwania takiej umowy to 3 miesiące,  ponawiany co roku, co najmniej przez 3 lata,</a:t>
            </a:r>
          </a:p>
          <a:p>
            <a:pPr marL="180340" indent="-180340" algn="just">
              <a:lnSpc>
                <a:spcPct val="100000"/>
              </a:lnSpc>
              <a:spcBef>
                <a:spcPts val="600"/>
              </a:spcBef>
              <a:spcAft>
                <a:spcPts val="600"/>
              </a:spcAft>
              <a:tabLst>
                <a:tab pos="504190" algn="l"/>
              </a:tabLst>
            </a:pPr>
            <a:r>
              <a:rPr lang="pl-PL" sz="1800" dirty="0">
                <a:latin typeface="Arial" panose="020B0604020202020204" pitchFamily="34" charset="0"/>
                <a:cs typeface="Arial" panose="020B0604020202020204" pitchFamily="34" charset="0"/>
              </a:rPr>
              <a:t>Utworzone miejsce pracy winno mieć charakter stały, a w przypadku stanowisk sezonowych – powtarzalny. </a:t>
            </a:r>
          </a:p>
          <a:p>
            <a:pPr algn="just">
              <a:lnSpc>
                <a:spcPct val="100000"/>
              </a:lnSpc>
              <a:spcBef>
                <a:spcPts val="600"/>
              </a:spcBef>
              <a:spcAft>
                <a:spcPts val="600"/>
              </a:spcAft>
              <a:tabLst>
                <a:tab pos="504190" algn="l"/>
              </a:tabLst>
            </a:pPr>
            <a:r>
              <a:rPr lang="pl-PL" sz="1800" dirty="0">
                <a:latin typeface="Arial" panose="020B0604020202020204" pitchFamily="34" charset="0"/>
                <a:cs typeface="Arial" panose="020B0604020202020204" pitchFamily="34" charset="0"/>
              </a:rPr>
              <a:t>Jako utrzymanie miejsca pracy należy rozumieć dotychczas zatrudnioną osobę, której miejsce pracy było zagrożone i prawdopodobnie byłoby utracone bez pomocy finansowej w ramach Priorytetu 4 "Zwiększenie zatrudnienia i spójności terytorialnej', zawartego w Programie Operacyjnym "Rybactwo i Morze”.</a:t>
            </a:r>
          </a:p>
          <a:p>
            <a:pPr marL="342900" lvl="0" indent="-342900" algn="just">
              <a:lnSpc>
                <a:spcPts val="1150"/>
              </a:lnSpc>
              <a:spcBef>
                <a:spcPts val="600"/>
              </a:spcBef>
              <a:spcAft>
                <a:spcPts val="600"/>
              </a:spcAft>
              <a:buFont typeface="Symbol" panose="05050102010706020507" pitchFamily="18" charset="2"/>
              <a:buChar char=""/>
              <a:tabLst>
                <a:tab pos="504190" algn="l"/>
                <a:tab pos="449580" algn="l"/>
              </a:tabLst>
            </a:pPr>
            <a:endParaRPr lang="pl-PL" sz="1800" dirty="0">
              <a:effectLst/>
              <a:latin typeface="Times New Roman" panose="02020603050405020304" pitchFamily="18" charset="0"/>
              <a:ea typeface="Times New Roman" panose="02020603050405020304" pitchFamily="18" charset="0"/>
            </a:endParaRPr>
          </a:p>
        </p:txBody>
      </p:sp>
      <p:pic>
        <p:nvPicPr>
          <p:cNvPr id="8" name="Obraz 7">
            <a:extLst>
              <a:ext uri="{FF2B5EF4-FFF2-40B4-BE49-F238E27FC236}">
                <a16:creationId xmlns:a16="http://schemas.microsoft.com/office/drawing/2014/main" xmlns="" id="{932486AD-1B5A-4E54-B88F-BBAA883F22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2278629442"/>
      </p:ext>
    </p:extLst>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10394"/>
            <a:ext cx="10444294" cy="612395"/>
          </a:xfrm>
        </p:spPr>
        <p:txBody>
          <a:bodyPr>
            <a:normAutofit/>
          </a:bodyPr>
          <a:lstStyle/>
          <a:p>
            <a:r>
              <a:rPr lang="pl-PL" sz="2400" b="1" i="0" dirty="0">
                <a:solidFill>
                  <a:schemeClr val="accent6">
                    <a:lumMod val="75000"/>
                  </a:schemeClr>
                </a:solidFill>
                <a:effectLst/>
                <a:latin typeface="Arial" panose="020B0604020202020204" pitchFamily="34" charset="0"/>
                <a:cs typeface="Arial" panose="020B0604020202020204" pitchFamily="34" charset="0"/>
              </a:rPr>
              <a:t>Wniosek o dofinansowanie – plan finansowy i zaliczka</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629174" y="1073791"/>
            <a:ext cx="10964411" cy="4479721"/>
          </a:xfrm>
        </p:spPr>
        <p:txBody>
          <a:bodyPr>
            <a:normAutofit fontScale="92500" lnSpcReduction="20000"/>
          </a:bodyPr>
          <a:lstStyle/>
          <a:p>
            <a:pPr algn="just">
              <a:lnSpc>
                <a:spcPct val="120000"/>
              </a:lnSpc>
              <a:spcBef>
                <a:spcPts val="0"/>
              </a:spcBef>
            </a:pPr>
            <a:r>
              <a:rPr lang="pl-PL"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Najważniejsze informacje dotyczące planu finansowego :</a:t>
            </a:r>
            <a:endParaRPr lang="pl-PL" sz="1600" dirty="0">
              <a:effectLst/>
              <a:latin typeface="Arial" panose="020B0604020202020204" pitchFamily="34" charset="0"/>
              <a:ea typeface="Times New Roman" panose="02020603050405020304" pitchFamily="18" charset="0"/>
              <a:cs typeface="Arial" panose="020B0604020202020204" pitchFamily="34" charset="0"/>
            </a:endParaRPr>
          </a:p>
          <a:p>
            <a:pPr marL="285750" lvl="0" indent="-285750" algn="just">
              <a:lnSpc>
                <a:spcPct val="120000"/>
              </a:lnSpc>
              <a:spcBef>
                <a:spcPts val="600"/>
              </a:spcBef>
              <a:buFont typeface="Arial" panose="020B0604020202020204" pitchFamily="34" charset="0"/>
              <a:buChar char="•"/>
            </a:pPr>
            <a:r>
              <a:rPr lang="pl-PL" sz="1600" dirty="0">
                <a:solidFill>
                  <a:srgbClr val="000000"/>
                </a:solidFill>
                <a:latin typeface="Arial" panose="020B0604020202020204" pitchFamily="34" charset="0"/>
                <a:cs typeface="Arial" panose="020B0604020202020204" pitchFamily="34" charset="0"/>
              </a:rPr>
              <a:t>Koszty realizacji operacji są to </a:t>
            </a:r>
            <a:r>
              <a:rPr lang="pl-PL" sz="1600" dirty="0">
                <a:effectLst/>
                <a:latin typeface="Arial" panose="020B0604020202020204" pitchFamily="34" charset="0"/>
                <a:ea typeface="Times New Roman" panose="02020603050405020304" pitchFamily="18" charset="0"/>
                <a:cs typeface="Arial" panose="020B0604020202020204" pitchFamily="34" charset="0"/>
              </a:rPr>
              <a:t>wydatki niezbędne dla realizacji operacji spełniające warunki umożliwiające jego całkowite lub częściowe pokrycie środkami przeznaczonymi na realizację działania.</a:t>
            </a:r>
          </a:p>
          <a:p>
            <a:pPr marL="285750" indent="-285750" algn="just">
              <a:lnSpc>
                <a:spcPct val="120000"/>
              </a:lnSpc>
              <a:spcBef>
                <a:spcPts val="600"/>
              </a:spcBef>
              <a:buFont typeface="Arial" panose="020B0604020202020204" pitchFamily="34" charset="0"/>
              <a:buChar char="•"/>
            </a:pPr>
            <a:r>
              <a:rPr lang="pl-PL" sz="1600" dirty="0">
                <a:solidFill>
                  <a:srgbClr val="000000"/>
                </a:solidFill>
                <a:latin typeface="Arial" panose="020B0604020202020204" pitchFamily="34" charset="0"/>
                <a:cs typeface="Arial" panose="020B0604020202020204" pitchFamily="34" charset="0"/>
              </a:rPr>
              <a:t>Koszty kwalifikowalne mogą być </a:t>
            </a:r>
            <a:r>
              <a:rPr lang="pl-PL" sz="1600" dirty="0">
                <a:effectLst/>
                <a:latin typeface="Arial" panose="020B0604020202020204" pitchFamily="34" charset="0"/>
                <a:ea typeface="Times New Roman" panose="02020603050405020304" pitchFamily="18" charset="0"/>
                <a:cs typeface="Arial" panose="020B0604020202020204" pitchFamily="34" charset="0"/>
              </a:rPr>
              <a:t>podawane z podatkiem VAT, jeśli wnioskodawca nie ma możliwości odzyskania tego podatku. </a:t>
            </a:r>
            <a:endParaRPr lang="pl-PL" sz="1600" dirty="0">
              <a:solidFill>
                <a:srgbClr val="000000"/>
              </a:solidFill>
              <a:latin typeface="Arial" panose="020B0604020202020204" pitchFamily="34" charset="0"/>
              <a:cs typeface="Arial" panose="020B0604020202020204" pitchFamily="34" charset="0"/>
            </a:endParaRPr>
          </a:p>
          <a:p>
            <a:pPr marL="285750" indent="-285750" algn="just">
              <a:lnSpc>
                <a:spcPct val="120000"/>
              </a:lnSpc>
              <a:spcBef>
                <a:spcPts val="600"/>
              </a:spcBef>
              <a:buFont typeface="Arial" panose="020B0604020202020204" pitchFamily="34" charset="0"/>
              <a:buChar char="•"/>
            </a:pPr>
            <a:r>
              <a:rPr lang="pl-PL" sz="1600" dirty="0">
                <a:effectLst/>
                <a:latin typeface="Arial" panose="020B0604020202020204" pitchFamily="34" charset="0"/>
                <a:ea typeface="Times New Roman" panose="02020603050405020304" pitchFamily="18" charset="0"/>
                <a:cs typeface="Arial" panose="020B0604020202020204" pitchFamily="34" charset="0"/>
              </a:rPr>
              <a:t>Należy wpisać poziom dofinansowania operacji, przy czym nie może być wyższy, niż określony w Ogłoszeniu o naborze wniosków o dofinansowanie.</a:t>
            </a:r>
          </a:p>
          <a:p>
            <a:pPr marL="285750" indent="-285750" algn="just">
              <a:lnSpc>
                <a:spcPct val="120000"/>
              </a:lnSpc>
              <a:spcBef>
                <a:spcPts val="600"/>
              </a:spcBef>
              <a:buFont typeface="Arial" panose="020B0604020202020204" pitchFamily="34" charset="0"/>
              <a:buChar char="•"/>
            </a:pPr>
            <a:r>
              <a:rPr lang="pl-PL"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Uwaga! Wnioskodawca określając kwotę wnioskowaną, musi pamiętać, iż wartość wnioskowanej kwoty pomocy nie może powodować przekroczenia ogólnego limitu pomocy na jednego wnioskodawcę oraz limitu pomocy de </a:t>
            </a:r>
            <a:r>
              <a:rPr lang="pl-PL" sz="1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minimis</a:t>
            </a:r>
            <a:r>
              <a:rPr lang="pl-PL"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p>
          <a:p>
            <a:pPr marL="285750" indent="-285750" algn="just">
              <a:lnSpc>
                <a:spcPct val="120000"/>
              </a:lnSpc>
              <a:spcBef>
                <a:spcPts val="600"/>
              </a:spcBef>
              <a:buFont typeface="Arial" panose="020B0604020202020204" pitchFamily="34" charset="0"/>
              <a:buChar char="•"/>
            </a:pPr>
            <a:r>
              <a:rPr lang="pl-PL" sz="1600" dirty="0">
                <a:effectLst/>
                <a:latin typeface="Arial" panose="020B0604020202020204" pitchFamily="34" charset="0"/>
                <a:ea typeface="Times New Roman" panose="02020603050405020304" pitchFamily="18" charset="0"/>
                <a:cs typeface="Arial" panose="020B0604020202020204" pitchFamily="34" charset="0"/>
              </a:rPr>
              <a:t>Należy pamiętać, że wnioskowana kwota pomocy obejmuje zarówno wkład EFMR, jak i wymagany krajowy wkład środków publicznych. Wielkość wkładu EFMR wynosi 85% kwoty pomocy, a wymagany krajowy wkład środków publicznych wynosi 15%. </a:t>
            </a:r>
          </a:p>
          <a:p>
            <a:pPr marL="285750" indent="-285750" algn="just">
              <a:lnSpc>
                <a:spcPct val="120000"/>
              </a:lnSpc>
              <a:spcBef>
                <a:spcPts val="600"/>
              </a:spcBef>
              <a:buFont typeface="Arial" panose="020B0604020202020204" pitchFamily="34" charset="0"/>
              <a:buChar char="•"/>
            </a:pPr>
            <a:r>
              <a:rPr lang="pl-PL" sz="1600" dirty="0">
                <a:effectLst/>
                <a:latin typeface="Arial" panose="020B0604020202020204" pitchFamily="34" charset="0"/>
                <a:ea typeface="Times New Roman" panose="02020603050405020304" pitchFamily="18" charset="0"/>
                <a:cs typeface="Arial" panose="020B0604020202020204" pitchFamily="34" charset="0"/>
              </a:rPr>
              <a:t>Wnioskodawcy może być udzielona zaliczka, jeżeli przewiduje to umowa o dofinansowanie, wyłącznie na koszty kwalifikowalne operacji określone w umowie o dofinansowanie.</a:t>
            </a:r>
          </a:p>
          <a:p>
            <a:pPr marL="285750" indent="-285750" algn="just">
              <a:lnSpc>
                <a:spcPct val="120000"/>
              </a:lnSpc>
              <a:spcBef>
                <a:spcPts val="600"/>
              </a:spcBef>
              <a:buFont typeface="Arial" panose="020B0604020202020204" pitchFamily="34" charset="0"/>
              <a:buChar char="•"/>
            </a:pPr>
            <a:r>
              <a:rPr lang="pl-PL" sz="1600" dirty="0">
                <a:effectLst/>
                <a:latin typeface="Arial" panose="020B0604020202020204" pitchFamily="34" charset="0"/>
                <a:ea typeface="Times New Roman" panose="02020603050405020304" pitchFamily="18" charset="0"/>
                <a:cs typeface="Arial" panose="020B0604020202020204" pitchFamily="34" charset="0"/>
              </a:rPr>
              <a:t>W przypadku, gdy wnioskodawca nie zaznaczy we wniosku o dofinansowanie, iż ubiega się o zaliczkę, będzie miał również możliwość wnioskowania o zaliczkę po podpisaniu umowy o dofinansowanie. </a:t>
            </a:r>
          </a:p>
          <a:p>
            <a:pPr algn="just">
              <a:lnSpc>
                <a:spcPct val="120000"/>
              </a:lnSpc>
              <a:spcBef>
                <a:spcPts val="0"/>
              </a:spcBef>
            </a:pPr>
            <a:endParaRPr lang="pl-PL" sz="1500" dirty="0">
              <a:solidFill>
                <a:srgbClr val="00000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xmlns="" val="tx"/>
                  </a:ext>
                </a:extLst>
              </a:hlinkClick>
            </a:endParaRPr>
          </a:p>
          <a:p>
            <a:pPr lvl="0" algn="just">
              <a:lnSpc>
                <a:spcPct val="120000"/>
              </a:lnSpc>
              <a:spcBef>
                <a:spcPts val="0"/>
              </a:spcBef>
            </a:pPr>
            <a:endPar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285750" lvl="0" indent="-285750" algn="just">
              <a:lnSpc>
                <a:spcPct val="120000"/>
              </a:lnSpc>
              <a:spcBef>
                <a:spcPts val="0"/>
              </a:spcBef>
              <a:buFont typeface="Arial" panose="020B0604020202020204" pitchFamily="34" charset="0"/>
              <a:buChar char="•"/>
            </a:pPr>
            <a:endPar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285750" lvl="0" indent="-285750" algn="just">
              <a:buFont typeface="Arial" panose="020B0604020202020204" pitchFamily="34" charset="0"/>
              <a:buChar char="•"/>
            </a:pPr>
            <a:endParaRPr lang="pl-PL" sz="1800" dirty="0">
              <a:solidFill>
                <a:srgbClr val="000000"/>
              </a:solidFill>
              <a:effectLst/>
              <a:latin typeface="Arial" panose="020B0604020202020204" pitchFamily="34" charset="0"/>
              <a:ea typeface="Times New Roman" panose="02020603050405020304" pitchFamily="18" charset="0"/>
            </a:endParaRPr>
          </a:p>
          <a:p>
            <a:pPr marL="342900" lvl="0" indent="-342900" algn="just">
              <a:lnSpc>
                <a:spcPts val="1150"/>
              </a:lnSpc>
              <a:spcBef>
                <a:spcPts val="600"/>
              </a:spcBef>
              <a:spcAft>
                <a:spcPts val="600"/>
              </a:spcAft>
              <a:buFont typeface="Symbol" panose="05050102010706020507" pitchFamily="18" charset="2"/>
              <a:buChar char=""/>
              <a:tabLst>
                <a:tab pos="504190" algn="l"/>
                <a:tab pos="449580" algn="l"/>
              </a:tabLst>
            </a:pPr>
            <a:endParaRPr lang="pl-PL" sz="1800" dirty="0">
              <a:effectLst/>
              <a:latin typeface="Times New Roman" panose="02020603050405020304" pitchFamily="18" charset="0"/>
              <a:ea typeface="Times New Roman" panose="02020603050405020304" pitchFamily="18" charset="0"/>
            </a:endParaRPr>
          </a:p>
        </p:txBody>
      </p:sp>
      <p:pic>
        <p:nvPicPr>
          <p:cNvPr id="8" name="Obraz 7">
            <a:extLst>
              <a:ext uri="{FF2B5EF4-FFF2-40B4-BE49-F238E27FC236}">
                <a16:creationId xmlns:a16="http://schemas.microsoft.com/office/drawing/2014/main" xmlns="" id="{932486AD-1B5A-4E54-B88F-BBAA883F22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42807484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10394"/>
            <a:ext cx="10444294" cy="612395"/>
          </a:xfrm>
        </p:spPr>
        <p:txBody>
          <a:bodyPr>
            <a:normAutofit/>
          </a:bodyPr>
          <a:lstStyle/>
          <a:p>
            <a:r>
              <a:rPr lang="pl-PL" sz="2400" b="1" i="0" dirty="0">
                <a:solidFill>
                  <a:schemeClr val="accent6">
                    <a:lumMod val="75000"/>
                  </a:schemeClr>
                </a:solidFill>
                <a:effectLst/>
                <a:latin typeface="Arial" panose="020B0604020202020204" pitchFamily="34" charset="0"/>
                <a:cs typeface="Arial" panose="020B0604020202020204" pitchFamily="34" charset="0"/>
              </a:rPr>
              <a:t>Wniosek o dofinansowanie – pomoc de </a:t>
            </a:r>
            <a:r>
              <a:rPr lang="pl-PL" sz="2400" b="1" i="0" dirty="0" err="1">
                <a:solidFill>
                  <a:schemeClr val="accent6">
                    <a:lumMod val="75000"/>
                  </a:schemeClr>
                </a:solidFill>
                <a:effectLst/>
                <a:latin typeface="Arial" panose="020B0604020202020204" pitchFamily="34" charset="0"/>
                <a:cs typeface="Arial" panose="020B0604020202020204" pitchFamily="34" charset="0"/>
              </a:rPr>
              <a:t>minimis</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85768" y="1048624"/>
            <a:ext cx="10620463" cy="4488110"/>
          </a:xfrm>
        </p:spPr>
        <p:txBody>
          <a:bodyPr>
            <a:normAutofit fontScale="92500" lnSpcReduction="20000"/>
          </a:bodyPr>
          <a:lstStyle/>
          <a:p>
            <a:pPr algn="just">
              <a:lnSpc>
                <a:spcPct val="120000"/>
              </a:lnSpc>
              <a:spcBef>
                <a:spcPts val="0"/>
              </a:spcBef>
            </a:pPr>
            <a:r>
              <a:rPr lang="pl-PL" sz="15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Podstawowym limitem pomocy de </a:t>
            </a:r>
            <a:r>
              <a:rPr lang="pl-PL" sz="1500" b="1"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minimis</a:t>
            </a:r>
            <a:r>
              <a:rPr lang="pl-PL" sz="15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który obowiązuje wnioskodawcę jest 200 000 euro. </a:t>
            </a:r>
          </a:p>
          <a:p>
            <a:pPr algn="just">
              <a:lnSpc>
                <a:spcPct val="120000"/>
              </a:lnSpc>
              <a:spcBef>
                <a:spcPts val="0"/>
              </a:spcBef>
            </a:pPr>
            <a:endParaRPr lang="pl-PL" sz="1500" dirty="0">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20000"/>
              </a:lnSpc>
              <a:spcBef>
                <a:spcPts val="0"/>
              </a:spcBef>
            </a:pPr>
            <a:r>
              <a:rPr lang="pl-PL" sz="1500" b="1" dirty="0">
                <a:effectLst/>
                <a:latin typeface="Arial" panose="020B0604020202020204" pitchFamily="34" charset="0"/>
                <a:ea typeface="Times New Roman" panose="02020603050405020304" pitchFamily="18" charset="0"/>
                <a:cs typeface="Arial" panose="020B0604020202020204" pitchFamily="34" charset="0"/>
              </a:rPr>
              <a:t>Pomoc de </a:t>
            </a:r>
            <a:r>
              <a:rPr lang="pl-PL" sz="1500" b="1" dirty="0" err="1">
                <a:effectLst/>
                <a:latin typeface="Arial" panose="020B0604020202020204" pitchFamily="34" charset="0"/>
                <a:ea typeface="Times New Roman" panose="02020603050405020304" pitchFamily="18" charset="0"/>
                <a:cs typeface="Arial" panose="020B0604020202020204" pitchFamily="34" charset="0"/>
              </a:rPr>
              <a:t>minimis</a:t>
            </a:r>
            <a:r>
              <a:rPr lang="pl-PL" sz="1500" b="1" dirty="0">
                <a:effectLst/>
                <a:latin typeface="Arial" panose="020B0604020202020204" pitchFamily="34" charset="0"/>
                <a:ea typeface="Times New Roman" panose="02020603050405020304" pitchFamily="18" charset="0"/>
                <a:cs typeface="Arial" panose="020B0604020202020204" pitchFamily="34" charset="0"/>
              </a:rPr>
              <a:t> może przyjąć jedną z następujących form:</a:t>
            </a:r>
          </a:p>
          <a:p>
            <a:pPr marL="285750" lvl="0" indent="-285750" algn="just">
              <a:lnSpc>
                <a:spcPct val="120000"/>
              </a:lnSpc>
              <a:spcBef>
                <a:spcPts val="0"/>
              </a:spcBef>
              <a:buFont typeface="Arial" panose="020B0604020202020204" pitchFamily="34" charset="0"/>
              <a:buChar char="•"/>
            </a:pPr>
            <a:r>
              <a:rPr lang="pl-PL" sz="1500" dirty="0">
                <a:solidFill>
                  <a:srgbClr val="000000"/>
                </a:solidFill>
                <a:latin typeface="Arial" panose="020B0604020202020204" pitchFamily="34" charset="0"/>
                <a:cs typeface="Arial" panose="020B0604020202020204" pitchFamily="34" charset="0"/>
              </a:rPr>
              <a:t>dotacji lub dopłat do oprocentowania, </a:t>
            </a:r>
          </a:p>
          <a:p>
            <a:pPr marL="285750" lvl="0" indent="-285750" algn="just">
              <a:lnSpc>
                <a:spcPct val="120000"/>
              </a:lnSpc>
              <a:spcBef>
                <a:spcPts val="0"/>
              </a:spcBef>
              <a:buFont typeface="Arial" panose="020B0604020202020204" pitchFamily="34" charset="0"/>
              <a:buChar char="•"/>
            </a:pPr>
            <a:r>
              <a:rPr lang="pl-PL" sz="1500" dirty="0">
                <a:solidFill>
                  <a:srgbClr val="000000"/>
                </a:solidFill>
                <a:latin typeface="Arial" panose="020B0604020202020204" pitchFamily="34" charset="0"/>
                <a:cs typeface="Arial" panose="020B0604020202020204" pitchFamily="34" charset="0"/>
              </a:rPr>
              <a:t>pożyczek,</a:t>
            </a:r>
          </a:p>
          <a:p>
            <a:pPr marL="285750" lvl="0" indent="-285750" algn="just">
              <a:lnSpc>
                <a:spcPct val="120000"/>
              </a:lnSpc>
              <a:spcBef>
                <a:spcPts val="0"/>
              </a:spcBef>
              <a:buFont typeface="Arial" panose="020B0604020202020204" pitchFamily="34" charset="0"/>
              <a:buChar char="•"/>
            </a:pPr>
            <a:r>
              <a:rPr lang="pl-PL" sz="1500" dirty="0">
                <a:solidFill>
                  <a:srgbClr val="000000"/>
                </a:solidFill>
                <a:latin typeface="Arial" panose="020B0604020202020204" pitchFamily="34" charset="0"/>
                <a:cs typeface="Arial" panose="020B0604020202020204" pitchFamily="34" charset="0"/>
              </a:rPr>
              <a:t>dokapitalizowania, </a:t>
            </a:r>
          </a:p>
          <a:p>
            <a:pPr marL="285750" lvl="0" indent="-285750" algn="just">
              <a:lnSpc>
                <a:spcPct val="120000"/>
              </a:lnSpc>
              <a:spcBef>
                <a:spcPts val="0"/>
              </a:spcBef>
              <a:buFont typeface="Arial" panose="020B0604020202020204" pitchFamily="34" charset="0"/>
              <a:buChar char="•"/>
            </a:pPr>
            <a:r>
              <a:rPr lang="pl-PL" sz="1500" dirty="0">
                <a:solidFill>
                  <a:srgbClr val="000000"/>
                </a:solidFill>
                <a:latin typeface="Arial" panose="020B0604020202020204" pitchFamily="34" charset="0"/>
                <a:cs typeface="Arial" panose="020B0604020202020204" pitchFamily="34" charset="0"/>
              </a:rPr>
              <a:t>środków finansowania ryzyka przyjmują­cych postać inwestycji kapitałowych i quasi-kapitałowych,</a:t>
            </a:r>
          </a:p>
          <a:p>
            <a:pPr marL="285750" lvl="0" indent="-285750" algn="just">
              <a:lnSpc>
                <a:spcPct val="120000"/>
              </a:lnSpc>
              <a:spcBef>
                <a:spcPts val="0"/>
              </a:spcBef>
              <a:buFont typeface="Arial" panose="020B0604020202020204" pitchFamily="34" charset="0"/>
              <a:buChar char="•"/>
            </a:pPr>
            <a:r>
              <a:rPr lang="pl-PL" sz="1500" dirty="0">
                <a:solidFill>
                  <a:srgbClr val="000000"/>
                </a:solidFill>
                <a:latin typeface="Arial" panose="020B0604020202020204" pitchFamily="34" charset="0"/>
                <a:cs typeface="Arial" panose="020B0604020202020204" pitchFamily="34" charset="0"/>
              </a:rPr>
              <a:t>gwarancji, </a:t>
            </a:r>
          </a:p>
          <a:p>
            <a:pPr marL="285750" lvl="0" indent="-285750" algn="just">
              <a:lnSpc>
                <a:spcPct val="120000"/>
              </a:lnSpc>
              <a:spcBef>
                <a:spcPts val="0"/>
              </a:spcBef>
              <a:buFont typeface="Arial" panose="020B0604020202020204" pitchFamily="34" charset="0"/>
              <a:buChar char="•"/>
            </a:pPr>
            <a:r>
              <a:rPr lang="pl-PL" sz="1500" dirty="0">
                <a:solidFill>
                  <a:srgbClr val="000000"/>
                </a:solidFill>
                <a:latin typeface="Arial" panose="020B0604020202020204" pitchFamily="34" charset="0"/>
                <a:cs typeface="Arial" panose="020B0604020202020204" pitchFamily="34" charset="0"/>
              </a:rPr>
              <a:t>innych instrumentów.</a:t>
            </a:r>
          </a:p>
          <a:p>
            <a:pPr lvl="0" algn="just">
              <a:lnSpc>
                <a:spcPct val="120000"/>
              </a:lnSpc>
              <a:spcBef>
                <a:spcPts val="0"/>
              </a:spcBef>
            </a:pPr>
            <a:r>
              <a:rPr lang="pl-PL" sz="15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We wniosku wnioskodawca podaje </a:t>
            </a:r>
            <a:r>
              <a:rPr lang="pl-PL" sz="1500" b="1" dirty="0">
                <a:effectLst/>
                <a:latin typeface="Arial" panose="020B0604020202020204" pitchFamily="34" charset="0"/>
                <a:ea typeface="Times New Roman" panose="02020603050405020304" pitchFamily="18" charset="0"/>
                <a:cs typeface="Arial" panose="020B0604020202020204" pitchFamily="34" charset="0"/>
              </a:rPr>
              <a:t>wielkość otrzymanej pomocy de </a:t>
            </a:r>
            <a:r>
              <a:rPr lang="pl-PL" sz="1500" b="1" dirty="0" err="1">
                <a:effectLst/>
                <a:latin typeface="Arial" panose="020B0604020202020204" pitchFamily="34" charset="0"/>
                <a:ea typeface="Times New Roman" panose="02020603050405020304" pitchFamily="18" charset="0"/>
                <a:cs typeface="Arial" panose="020B0604020202020204" pitchFamily="34" charset="0"/>
              </a:rPr>
              <a:t>minimis</a:t>
            </a:r>
            <a:r>
              <a:rPr lang="pl-PL" sz="1500" b="1" dirty="0">
                <a:effectLst/>
                <a:latin typeface="Arial" panose="020B0604020202020204" pitchFamily="34" charset="0"/>
                <a:ea typeface="Times New Roman" panose="02020603050405020304" pitchFamily="18" charset="0"/>
                <a:cs typeface="Arial" panose="020B0604020202020204" pitchFamily="34" charset="0"/>
              </a:rPr>
              <a:t> w bieżącym roku podatkowym oraz w dwóch poprzedzających go latach podatkowych (jeżeli taką pomoc uzyskał). </a:t>
            </a:r>
          </a:p>
          <a:p>
            <a:pPr lvl="0" algn="just">
              <a:lnSpc>
                <a:spcPct val="120000"/>
              </a:lnSpc>
              <a:spcBef>
                <a:spcPts val="0"/>
              </a:spcBef>
            </a:pPr>
            <a:endParaRPr lang="pl-PL" sz="1500" b="1" dirty="0">
              <a:effectLst/>
              <a:latin typeface="Arial" panose="020B0604020202020204" pitchFamily="34" charset="0"/>
              <a:ea typeface="Times New Roman" panose="02020603050405020304" pitchFamily="18" charset="0"/>
              <a:cs typeface="Arial" panose="020B0604020202020204" pitchFamily="34" charset="0"/>
            </a:endParaRPr>
          </a:p>
          <a:p>
            <a:pPr lvl="0" algn="just">
              <a:lnSpc>
                <a:spcPct val="120000"/>
              </a:lnSpc>
              <a:spcBef>
                <a:spcPts val="0"/>
              </a:spcBef>
            </a:pPr>
            <a:r>
              <a:rPr lang="pl-PL" sz="1500" b="1" dirty="0">
                <a:solidFill>
                  <a:srgbClr val="000000"/>
                </a:solidFill>
                <a:latin typeface="Arial" panose="020B0604020202020204" pitchFamily="34" charset="0"/>
                <a:ea typeface="Times New Roman" panose="02020603050405020304" pitchFamily="18" charset="0"/>
                <a:cs typeface="Arial" panose="020B0604020202020204" pitchFamily="34" charset="0"/>
              </a:rPr>
              <a:t>Załączniki do wniosku dotyczące pomocy de </a:t>
            </a:r>
            <a:r>
              <a:rPr lang="pl-PL" sz="15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minimis</a:t>
            </a:r>
            <a:r>
              <a:rPr lang="pl-PL" sz="1500" b="1"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p>
          <a:p>
            <a:pPr marL="285750" lvl="0" indent="-285750" algn="just">
              <a:lnSpc>
                <a:spcPct val="120000"/>
              </a:lnSpc>
              <a:spcBef>
                <a:spcPts val="0"/>
              </a:spcBef>
              <a:buFont typeface="Arial" panose="020B0604020202020204" pitchFamily="34" charset="0"/>
              <a:buChar char="•"/>
            </a:pPr>
            <a:r>
              <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Formularz informacji przedstawianych przy ubieganiu się o pomoc de </a:t>
            </a:r>
            <a:r>
              <a:rPr lang="pl-PL" sz="15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minimis</a:t>
            </a:r>
            <a:endPar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285750" lvl="0" indent="-285750" algn="just">
              <a:lnSpc>
                <a:spcPct val="120000"/>
              </a:lnSpc>
              <a:spcBef>
                <a:spcPts val="0"/>
              </a:spcBef>
              <a:buFont typeface="Arial" panose="020B0604020202020204" pitchFamily="34" charset="0"/>
              <a:buChar char="•"/>
            </a:pPr>
            <a:r>
              <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Oświadczenie wnioskodawcy o nie uzyskaniu pomocy de </a:t>
            </a:r>
            <a:r>
              <a:rPr lang="pl-PL" sz="15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minimis</a:t>
            </a:r>
            <a:r>
              <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lub</a:t>
            </a:r>
          </a:p>
          <a:p>
            <a:pPr marL="285750" lvl="0" indent="-285750" algn="just">
              <a:lnSpc>
                <a:spcPct val="120000"/>
              </a:lnSpc>
              <a:spcBef>
                <a:spcPts val="0"/>
              </a:spcBef>
              <a:buFont typeface="Arial" panose="020B0604020202020204" pitchFamily="34" charset="0"/>
              <a:buChar char="•"/>
            </a:pPr>
            <a:r>
              <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Zaświadczenie(a) o pomocy de </a:t>
            </a:r>
            <a:r>
              <a:rPr lang="pl-PL" sz="15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minimis</a:t>
            </a:r>
            <a:r>
              <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jakie wnioskodawca otrzymał w roku, w którym ubiega się o pomoc oraz w okresie </a:t>
            </a:r>
            <a:br>
              <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poprzedzających go lat.</a:t>
            </a:r>
          </a:p>
          <a:p>
            <a:pPr lvl="0" algn="just">
              <a:lnSpc>
                <a:spcPct val="120000"/>
              </a:lnSpc>
              <a:spcBef>
                <a:spcPts val="0"/>
              </a:spcBef>
            </a:pPr>
            <a:endParaRPr lang="pl-PL" sz="15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a:lnSpc>
                <a:spcPct val="120000"/>
              </a:lnSpc>
              <a:spcBef>
                <a:spcPts val="0"/>
              </a:spcBef>
            </a:pPr>
            <a:r>
              <a:rPr lang="pl-PL" sz="15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Inform</a:t>
            </a:r>
            <a:r>
              <a:rPr lang="pl-PL" sz="1500" b="1" dirty="0">
                <a:solidFill>
                  <a:srgbClr val="000000"/>
                </a:solidFill>
                <a:latin typeface="Arial" panose="020B0604020202020204" pitchFamily="34" charset="0"/>
                <a:ea typeface="Times New Roman" panose="02020603050405020304" pitchFamily="18" charset="0"/>
                <a:cs typeface="Arial" panose="020B0604020202020204" pitchFamily="34" charset="0"/>
              </a:rPr>
              <a:t>acje o uzyskanej pomocy de </a:t>
            </a:r>
            <a:r>
              <a:rPr lang="pl-PL" sz="15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minimis</a:t>
            </a:r>
            <a:r>
              <a:rPr lang="pl-PL" sz="1500" b="1" dirty="0">
                <a:solidFill>
                  <a:srgbClr val="000000"/>
                </a:solidFill>
                <a:latin typeface="Arial" panose="020B0604020202020204" pitchFamily="34" charset="0"/>
                <a:ea typeface="Times New Roman" panose="02020603050405020304" pitchFamily="18" charset="0"/>
                <a:cs typeface="Arial" panose="020B0604020202020204" pitchFamily="34" charset="0"/>
              </a:rPr>
              <a:t> umieszczone są w </a:t>
            </a:r>
            <a:r>
              <a:rPr lang="pl-PL" sz="1500" b="1" dirty="0">
                <a:solidFill>
                  <a:srgbClr val="000000"/>
                </a:solidFill>
                <a:latin typeface="Arial" panose="020B0604020202020204" pitchFamily="34" charset="0"/>
                <a:cs typeface="Arial" panose="020B0604020202020204" pitchFamily="34" charset="0"/>
              </a:rPr>
              <a:t>Systemie Udostępniania Danych o Pomocy Publicznej (SUDOP): </a:t>
            </a:r>
            <a:r>
              <a:rPr lang="pl-PL" sz="1500" b="1" dirty="0">
                <a:solidFill>
                  <a:srgbClr val="000000"/>
                </a:solidFill>
                <a:latin typeface="Arial" panose="020B0604020202020204" pitchFamily="34" charset="0"/>
                <a:cs typeface="Arial" panose="020B0604020202020204" pitchFamily="34" charset="0"/>
                <a:hlinkClick r:id="rId2"/>
              </a:rPr>
              <a:t>https://sudop.uokik.gov.pl/search/aidBeneficiary</a:t>
            </a:r>
            <a:r>
              <a:rPr lang="pl-PL" sz="1500" b="1" dirty="0">
                <a:solidFill>
                  <a:srgbClr val="000000"/>
                </a:solidFill>
                <a:latin typeface="Arial" panose="020B0604020202020204" pitchFamily="34" charset="0"/>
                <a:cs typeface="Arial" panose="020B0604020202020204" pitchFamily="34" charset="0"/>
              </a:rPr>
              <a:t> </a:t>
            </a:r>
          </a:p>
          <a:p>
            <a:pPr algn="just">
              <a:lnSpc>
                <a:spcPct val="120000"/>
              </a:lnSpc>
              <a:spcBef>
                <a:spcPts val="0"/>
              </a:spcBef>
            </a:pPr>
            <a:endParaRPr lang="pl-PL" sz="1500" dirty="0">
              <a:solidFill>
                <a:srgbClr val="00000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xmlns="" val="tx"/>
                  </a:ext>
                </a:extLst>
              </a:hlinkClick>
            </a:endParaRPr>
          </a:p>
          <a:p>
            <a:pPr lvl="0" algn="just">
              <a:lnSpc>
                <a:spcPct val="120000"/>
              </a:lnSpc>
              <a:spcBef>
                <a:spcPts val="0"/>
              </a:spcBef>
            </a:pPr>
            <a:endPar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285750" lvl="0" indent="-285750" algn="just">
              <a:lnSpc>
                <a:spcPct val="120000"/>
              </a:lnSpc>
              <a:spcBef>
                <a:spcPts val="0"/>
              </a:spcBef>
              <a:buFont typeface="Arial" panose="020B0604020202020204" pitchFamily="34" charset="0"/>
              <a:buChar char="•"/>
            </a:pPr>
            <a:endPar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285750" lvl="0" indent="-285750" algn="just">
              <a:buFont typeface="Arial" panose="020B0604020202020204" pitchFamily="34" charset="0"/>
              <a:buChar char="•"/>
            </a:pPr>
            <a:endParaRPr lang="pl-PL" sz="1800" dirty="0">
              <a:solidFill>
                <a:srgbClr val="000000"/>
              </a:solidFill>
              <a:effectLst/>
              <a:latin typeface="Arial" panose="020B0604020202020204" pitchFamily="34" charset="0"/>
              <a:ea typeface="Times New Roman" panose="02020603050405020304" pitchFamily="18" charset="0"/>
            </a:endParaRPr>
          </a:p>
          <a:p>
            <a:pPr marL="342900" lvl="0" indent="-342900" algn="just">
              <a:lnSpc>
                <a:spcPts val="1150"/>
              </a:lnSpc>
              <a:spcBef>
                <a:spcPts val="600"/>
              </a:spcBef>
              <a:spcAft>
                <a:spcPts val="600"/>
              </a:spcAft>
              <a:buFont typeface="Symbol" panose="05050102010706020507" pitchFamily="18" charset="2"/>
              <a:buChar char=""/>
              <a:tabLst>
                <a:tab pos="504190" algn="l"/>
                <a:tab pos="449580" algn="l"/>
              </a:tabLst>
            </a:pPr>
            <a:endParaRPr lang="pl-PL" sz="1800" dirty="0">
              <a:effectLst/>
              <a:latin typeface="Times New Roman" panose="02020603050405020304" pitchFamily="18" charset="0"/>
              <a:ea typeface="Times New Roman" panose="02020603050405020304" pitchFamily="18" charset="0"/>
            </a:endParaRPr>
          </a:p>
        </p:txBody>
      </p:sp>
      <p:pic>
        <p:nvPicPr>
          <p:cNvPr id="8" name="Obraz 7">
            <a:extLst>
              <a:ext uri="{FF2B5EF4-FFF2-40B4-BE49-F238E27FC236}">
                <a16:creationId xmlns:a16="http://schemas.microsoft.com/office/drawing/2014/main" xmlns="" id="{932486AD-1B5A-4E54-B88F-BBAA883F224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38269917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10394"/>
            <a:ext cx="10444294" cy="612395"/>
          </a:xfrm>
        </p:spPr>
        <p:txBody>
          <a:bodyPr>
            <a:normAutofit fontScale="90000"/>
          </a:bodyPr>
          <a:lstStyle/>
          <a:p>
            <a:r>
              <a:rPr lang="pl-PL" sz="2400" b="1" i="0" dirty="0">
                <a:solidFill>
                  <a:schemeClr val="accent6">
                    <a:lumMod val="75000"/>
                  </a:schemeClr>
                </a:solidFill>
                <a:effectLst/>
                <a:latin typeface="Arial" panose="020B0604020202020204" pitchFamily="34" charset="0"/>
                <a:cs typeface="Arial" panose="020B0604020202020204" pitchFamily="34" charset="0"/>
              </a:rPr>
              <a:t>Wniosek o dofinansowanie – zestawienie rzeczowo finansowe i opis zadań</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629174" y="1073791"/>
            <a:ext cx="10964411" cy="4479721"/>
          </a:xfrm>
        </p:spPr>
        <p:txBody>
          <a:bodyPr>
            <a:normAutofit fontScale="62500" lnSpcReduction="20000"/>
          </a:bodyPr>
          <a:lstStyle/>
          <a:p>
            <a:pPr algn="just">
              <a:lnSpc>
                <a:spcPct val="120000"/>
              </a:lnSpc>
              <a:spcBef>
                <a:spcPts val="0"/>
              </a:spcBef>
            </a:pPr>
            <a:r>
              <a:rPr lang="pl-PL" sz="19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Zestawianie rzeczowo-finansowe:</a:t>
            </a:r>
            <a:endParaRPr lang="pl-PL" sz="19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lnSpc>
                <a:spcPct val="120000"/>
              </a:lnSpc>
              <a:spcBef>
                <a:spcPts val="600"/>
              </a:spcBef>
              <a:buFont typeface="Arial" panose="020B0604020202020204" pitchFamily="34" charset="0"/>
              <a:buChar char="•"/>
            </a:pPr>
            <a:r>
              <a:rPr lang="pl-PL" sz="1900" dirty="0">
                <a:effectLst/>
                <a:latin typeface="Arial" panose="020B0604020202020204" pitchFamily="34" charset="0"/>
                <a:ea typeface="Times New Roman" panose="02020603050405020304" pitchFamily="18" charset="0"/>
                <a:cs typeface="Arial" panose="020B0604020202020204" pitchFamily="34" charset="0"/>
              </a:rPr>
              <a:t>Wskazać należy kwoty kosztów kwalifikowalnych operacji, w tym wartość podatku od towarów i usług (VAT), jeżeli stanowi on koszt kwalifikowalny oraz koszty ogólne nieprzekraczające 10% wartości netto operacji,</a:t>
            </a:r>
          </a:p>
          <a:p>
            <a:pPr marL="285750" indent="-285750" algn="just">
              <a:lnSpc>
                <a:spcPct val="120000"/>
              </a:lnSpc>
              <a:spcBef>
                <a:spcPts val="600"/>
              </a:spcBef>
              <a:buFont typeface="Arial" panose="020B0604020202020204" pitchFamily="34" charset="0"/>
              <a:buChar char="•"/>
            </a:pPr>
            <a:r>
              <a:rPr lang="pl-PL" sz="1900" dirty="0">
                <a:latin typeface="Arial" panose="020B0604020202020204" pitchFamily="34" charset="0"/>
                <a:ea typeface="Times New Roman" panose="02020603050405020304" pitchFamily="18" charset="0"/>
                <a:cs typeface="Arial" panose="020B0604020202020204" pitchFamily="34" charset="0"/>
              </a:rPr>
              <a:t>N</a:t>
            </a:r>
            <a:r>
              <a:rPr lang="pl-PL" sz="1900" dirty="0">
                <a:effectLst/>
                <a:latin typeface="Arial" panose="020B0604020202020204" pitchFamily="34" charset="0"/>
                <a:ea typeface="Times New Roman" panose="02020603050405020304" pitchFamily="18" charset="0"/>
                <a:cs typeface="Arial" panose="020B0604020202020204" pitchFamily="34" charset="0"/>
              </a:rPr>
              <a:t>ależy wyszczególnić zakres planowanych do realizacji robót, dostaw i usług wraz z określeniem rzeczowych jednostek miary.</a:t>
            </a:r>
          </a:p>
          <a:p>
            <a:pPr marL="285750" indent="-285750" algn="just">
              <a:lnSpc>
                <a:spcPct val="120000"/>
              </a:lnSpc>
              <a:spcBef>
                <a:spcPts val="600"/>
              </a:spcBef>
              <a:buFont typeface="Arial" panose="020B0604020202020204" pitchFamily="34" charset="0"/>
              <a:buChar char="•"/>
            </a:pPr>
            <a:r>
              <a:rPr lang="pl-PL" sz="1900" dirty="0">
                <a:latin typeface="Arial" panose="020B0604020202020204" pitchFamily="34" charset="0"/>
                <a:ea typeface="Times New Roman" panose="02020603050405020304" pitchFamily="18" charset="0"/>
                <a:cs typeface="Arial" panose="020B0604020202020204" pitchFamily="34" charset="0"/>
              </a:rPr>
              <a:t>Poszczególne elementy operacji należy ująć w formie zadań lub grup zadań, przy czym </a:t>
            </a:r>
            <a:r>
              <a:rPr lang="pl-PL" sz="1900" dirty="0">
                <a:effectLst/>
                <a:latin typeface="Arial" panose="020B0604020202020204" pitchFamily="34" charset="0"/>
                <a:ea typeface="Times New Roman" panose="02020603050405020304" pitchFamily="18" charset="0"/>
                <a:cs typeface="Arial" panose="020B0604020202020204" pitchFamily="34" charset="0"/>
              </a:rPr>
              <a:t>grupy zadań lub elementów powinny być wyodrębniane w sposób umożliwiający wspólną weryfikację całej grupy, np. zakup zestawu komputerowego.</a:t>
            </a:r>
          </a:p>
          <a:p>
            <a:pPr marL="285750" indent="-285750" algn="just">
              <a:lnSpc>
                <a:spcPct val="120000"/>
              </a:lnSpc>
              <a:spcBef>
                <a:spcPts val="600"/>
              </a:spcBef>
              <a:buFont typeface="Arial" panose="020B0604020202020204" pitchFamily="34" charset="0"/>
              <a:buChar char="•"/>
            </a:pPr>
            <a:r>
              <a:rPr lang="pl-PL" sz="1900" dirty="0">
                <a:effectLst/>
                <a:latin typeface="Arial" panose="020B0604020202020204" pitchFamily="34" charset="0"/>
                <a:ea typeface="Times New Roman" panose="02020603050405020304" pitchFamily="18" charset="0"/>
                <a:cs typeface="Arial" panose="020B0604020202020204" pitchFamily="34" charset="0"/>
              </a:rPr>
              <a:t>Poszczególne pozycje zadań lub grupy zadań realizowanych w ramach operacji należy opisać w taki sposób, żeby możliwa była identyfikacja mierników rzeczowych (jednostki miary, ilość, liczba).</a:t>
            </a:r>
          </a:p>
          <a:p>
            <a:pPr marL="285750" indent="-285750" algn="just">
              <a:lnSpc>
                <a:spcPct val="120000"/>
              </a:lnSpc>
              <a:spcBef>
                <a:spcPts val="600"/>
              </a:spcBef>
              <a:buFont typeface="Arial" panose="020B0604020202020204" pitchFamily="34" charset="0"/>
              <a:buChar char="•"/>
            </a:pPr>
            <a:r>
              <a:rPr lang="pl-PL" sz="1900" dirty="0">
                <a:effectLst/>
                <a:latin typeface="Arial" panose="020B0604020202020204" pitchFamily="34" charset="0"/>
                <a:ea typeface="Times New Roman" panose="02020603050405020304" pitchFamily="18" charset="0"/>
                <a:cs typeface="Arial" panose="020B0604020202020204" pitchFamily="34" charset="0"/>
              </a:rPr>
              <a:t>W przypadku, gdy w ramach operacji wnioskodawca planuje wykonać roboty budowlane formułuje ich zakres w układzie odpowiadającym tabeli elementów scalonych z kosztorysu inwestorskiego.</a:t>
            </a:r>
            <a:endParaRPr lang="pl-PL" sz="1900" dirty="0">
              <a:latin typeface="Arial" panose="020B0604020202020204" pitchFamily="34" charset="0"/>
              <a:ea typeface="Times New Roman" panose="02020603050405020304" pitchFamily="18" charset="0"/>
              <a:cs typeface="Arial" panose="020B0604020202020204" pitchFamily="34" charset="0"/>
            </a:endParaRPr>
          </a:p>
          <a:p>
            <a:pPr algn="just">
              <a:lnSpc>
                <a:spcPct val="120000"/>
              </a:lnSpc>
              <a:spcBef>
                <a:spcPts val="600"/>
              </a:spcBef>
            </a:pPr>
            <a:r>
              <a:rPr lang="pl-PL" sz="1900" b="1" dirty="0">
                <a:solidFill>
                  <a:srgbClr val="000000"/>
                </a:solidFill>
                <a:latin typeface="Arial" panose="020B0604020202020204" pitchFamily="34" charset="0"/>
                <a:ea typeface="Times New Roman" panose="02020603050405020304" pitchFamily="18" charset="0"/>
                <a:cs typeface="Arial" panose="020B0604020202020204" pitchFamily="34" charset="0"/>
              </a:rPr>
              <a:t>Opis zadań wymienionych w z</a:t>
            </a:r>
            <a:r>
              <a:rPr lang="pl-PL" sz="19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estawianiu rzeczowo-finansowym:</a:t>
            </a:r>
            <a:endParaRPr lang="pl-PL" sz="19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lnSpc>
                <a:spcPct val="120000"/>
              </a:lnSpc>
              <a:spcBef>
                <a:spcPts val="600"/>
              </a:spcBef>
              <a:buFont typeface="Arial" panose="020B0604020202020204" pitchFamily="34" charset="0"/>
              <a:buChar char="•"/>
            </a:pPr>
            <a:r>
              <a:rPr lang="pl-PL" sz="1900" dirty="0">
                <a:effectLst/>
                <a:latin typeface="Arial" panose="020B0604020202020204" pitchFamily="34" charset="0"/>
                <a:ea typeface="Times New Roman" panose="02020603050405020304" pitchFamily="18" charset="0"/>
                <a:cs typeface="Arial" panose="020B0604020202020204" pitchFamily="34" charset="0"/>
              </a:rPr>
              <a:t>Opis zadań stanowi szczegółową charakterystykę zadań (grup zadań) realizowanej operacji, wymienionych w </a:t>
            </a:r>
            <a:r>
              <a:rPr lang="pl-PL" sz="1900" i="1" dirty="0">
                <a:effectLst/>
                <a:latin typeface="Arial" panose="020B0604020202020204" pitchFamily="34" charset="0"/>
                <a:ea typeface="Times New Roman" panose="02020603050405020304" pitchFamily="18" charset="0"/>
                <a:cs typeface="Arial" panose="020B0604020202020204" pitchFamily="34" charset="0"/>
              </a:rPr>
              <a:t>Zestawieniu rzeczowo – finansowym operacji </a:t>
            </a:r>
          </a:p>
          <a:p>
            <a:pPr marL="285750" indent="-285750" algn="just">
              <a:lnSpc>
                <a:spcPct val="120000"/>
              </a:lnSpc>
              <a:spcBef>
                <a:spcPts val="600"/>
              </a:spcBef>
              <a:buFont typeface="Arial" panose="020B0604020202020204" pitchFamily="34" charset="0"/>
              <a:buChar char="•"/>
            </a:pPr>
            <a:r>
              <a:rPr lang="pl-PL" sz="1900" dirty="0">
                <a:effectLst/>
                <a:latin typeface="Arial" panose="020B0604020202020204" pitchFamily="34" charset="0"/>
                <a:ea typeface="Times New Roman" panose="02020603050405020304" pitchFamily="18" charset="0"/>
                <a:cs typeface="Arial" panose="020B0604020202020204" pitchFamily="34" charset="0"/>
              </a:rPr>
              <a:t>Zadanie – to jedna lub kilka pozycji w zestawieniu rzeczowo – finansowym operacji, obejmujących dostawę, robotę budowlaną lub usługę mającą być przedmiotem nabycia, pochodzącą od jednego dostawcy lub wykonawcy o ściśle określonym przeznaczeniu lub funkcjonalności.</a:t>
            </a:r>
          </a:p>
          <a:p>
            <a:pPr marL="285750" indent="-285750" algn="just">
              <a:lnSpc>
                <a:spcPct val="120000"/>
              </a:lnSpc>
              <a:spcBef>
                <a:spcPts val="600"/>
              </a:spcBef>
              <a:buFont typeface="Arial" panose="020B0604020202020204" pitchFamily="34" charset="0"/>
              <a:buChar char="•"/>
            </a:pPr>
            <a:r>
              <a:rPr lang="pl-PL" sz="1900" dirty="0">
                <a:effectLst/>
                <a:latin typeface="Arial" panose="020B0604020202020204" pitchFamily="34" charset="0"/>
                <a:ea typeface="Times New Roman" panose="02020603050405020304" pitchFamily="18" charset="0"/>
                <a:cs typeface="Arial" panose="020B0604020202020204" pitchFamily="34" charset="0"/>
              </a:rPr>
              <a:t>Uwaga! Beneficjenci zobowiązani są ponosić koszty kwalifikowalne dla zadań ujętych w zestawieniu rzeczowo – finansowym operacji, z uwzględnieniem procedur przewidzianych w ustawie Prawo zamówień publicznych, gdy wymóg wynika z tej ustawy. W przypadku, gdy nie mają zastosowania przepisy o zamówieniach publicznych, wnioskodawca zobowiązany jest do zachowania konkurencyjnego trybu wyboru wykonawców. </a:t>
            </a:r>
          </a:p>
          <a:p>
            <a:pPr marL="285750" indent="-285750" algn="just">
              <a:lnSpc>
                <a:spcPct val="120000"/>
              </a:lnSpc>
              <a:spcBef>
                <a:spcPts val="600"/>
              </a:spcBef>
              <a:buFont typeface="Arial" panose="020B0604020202020204" pitchFamily="34" charset="0"/>
              <a:buChar char="•"/>
            </a:pPr>
            <a:r>
              <a:rPr lang="pl-PL" sz="1900" b="1" dirty="0">
                <a:effectLst/>
                <a:latin typeface="Arial" panose="020B0604020202020204" pitchFamily="34" charset="0"/>
                <a:ea typeface="Times New Roman" panose="02020603050405020304" pitchFamily="18" charset="0"/>
                <a:cs typeface="Arial" panose="020B0604020202020204" pitchFamily="34" charset="0"/>
              </a:rPr>
              <a:t>Do wniosku dołączyć należy po dwie oferty – dokumenty uzasadniające przyjęty poziom cen dla danego zadania. </a:t>
            </a:r>
          </a:p>
          <a:p>
            <a:pPr algn="just">
              <a:lnSpc>
                <a:spcPct val="120000"/>
              </a:lnSpc>
              <a:spcBef>
                <a:spcPts val="0"/>
              </a:spcBef>
            </a:pPr>
            <a:endParaRPr lang="pl-PL" sz="1500" dirty="0">
              <a:solidFill>
                <a:srgbClr val="00000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xmlns="" val="tx"/>
                  </a:ext>
                </a:extLst>
              </a:hlinkClick>
            </a:endParaRPr>
          </a:p>
          <a:p>
            <a:pPr lvl="0" algn="just">
              <a:lnSpc>
                <a:spcPct val="120000"/>
              </a:lnSpc>
              <a:spcBef>
                <a:spcPts val="0"/>
              </a:spcBef>
            </a:pPr>
            <a:endPar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285750" lvl="0" indent="-285750" algn="just">
              <a:lnSpc>
                <a:spcPct val="120000"/>
              </a:lnSpc>
              <a:spcBef>
                <a:spcPts val="0"/>
              </a:spcBef>
              <a:buFont typeface="Arial" panose="020B0604020202020204" pitchFamily="34" charset="0"/>
              <a:buChar char="•"/>
            </a:pPr>
            <a:endParaRPr lang="pl-PL" sz="15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285750" lvl="0" indent="-285750" algn="just">
              <a:buFont typeface="Arial" panose="020B0604020202020204" pitchFamily="34" charset="0"/>
              <a:buChar char="•"/>
            </a:pPr>
            <a:endParaRPr lang="pl-PL" sz="1800" dirty="0">
              <a:solidFill>
                <a:srgbClr val="000000"/>
              </a:solidFill>
              <a:effectLst/>
              <a:latin typeface="Arial" panose="020B0604020202020204" pitchFamily="34" charset="0"/>
              <a:ea typeface="Times New Roman" panose="02020603050405020304" pitchFamily="18" charset="0"/>
            </a:endParaRPr>
          </a:p>
          <a:p>
            <a:pPr marL="342900" lvl="0" indent="-342900" algn="just">
              <a:lnSpc>
                <a:spcPts val="1150"/>
              </a:lnSpc>
              <a:spcBef>
                <a:spcPts val="600"/>
              </a:spcBef>
              <a:spcAft>
                <a:spcPts val="600"/>
              </a:spcAft>
              <a:buFont typeface="Symbol" panose="05050102010706020507" pitchFamily="18" charset="2"/>
              <a:buChar char=""/>
              <a:tabLst>
                <a:tab pos="504190" algn="l"/>
                <a:tab pos="449580" algn="l"/>
              </a:tabLst>
            </a:pPr>
            <a:endParaRPr lang="pl-PL" sz="1800" dirty="0">
              <a:effectLst/>
              <a:latin typeface="Times New Roman" panose="02020603050405020304" pitchFamily="18" charset="0"/>
              <a:ea typeface="Times New Roman" panose="02020603050405020304" pitchFamily="18" charset="0"/>
            </a:endParaRPr>
          </a:p>
        </p:txBody>
      </p:sp>
      <p:pic>
        <p:nvPicPr>
          <p:cNvPr id="8" name="Obraz 7">
            <a:extLst>
              <a:ext uri="{FF2B5EF4-FFF2-40B4-BE49-F238E27FC236}">
                <a16:creationId xmlns:a16="http://schemas.microsoft.com/office/drawing/2014/main" xmlns="" id="{932486AD-1B5A-4E54-B88F-BBAA883F22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6782501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10395"/>
            <a:ext cx="10444294" cy="447258"/>
          </a:xfrm>
        </p:spPr>
        <p:txBody>
          <a:bodyPr>
            <a:normAutofit/>
          </a:bodyPr>
          <a:lstStyle/>
          <a:p>
            <a:r>
              <a:rPr lang="pl-PL" sz="2400" b="1" i="0" dirty="0">
                <a:solidFill>
                  <a:schemeClr val="accent6">
                    <a:lumMod val="75000"/>
                  </a:schemeClr>
                </a:solidFill>
                <a:effectLst/>
                <a:latin typeface="Arial" panose="020B0604020202020204" pitchFamily="34" charset="0"/>
                <a:cs typeface="Arial" panose="020B0604020202020204" pitchFamily="34" charset="0"/>
              </a:rPr>
              <a:t>Wniosek o dofinansowanie – załączniki</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588627" y="921891"/>
            <a:ext cx="10620463" cy="4488110"/>
          </a:xfrm>
        </p:spPr>
        <p:txBody>
          <a:bodyPr>
            <a:normAutofit/>
          </a:bodyPr>
          <a:lstStyle/>
          <a:p>
            <a:pPr lvl="0" algn="l">
              <a:lnSpc>
                <a:spcPct val="110000"/>
              </a:lnSpc>
              <a:spcBef>
                <a:spcPts val="600"/>
              </a:spcBef>
              <a:spcAft>
                <a:spcPts val="600"/>
              </a:spcAft>
              <a:buSzPts val="900"/>
              <a:tabLst>
                <a:tab pos="228600" algn="l"/>
              </a:tabLst>
            </a:pPr>
            <a:endParaRPr lang="pl-PL" sz="1800" dirty="0">
              <a:latin typeface="Arial" panose="020B0604020202020204" pitchFamily="34" charset="0"/>
              <a:cs typeface="Arial" panose="020B0604020202020204" pitchFamily="34" charset="0"/>
            </a:endParaRPr>
          </a:p>
        </p:txBody>
      </p:sp>
      <p:pic>
        <p:nvPicPr>
          <p:cNvPr id="8" name="Obraz 7">
            <a:extLst>
              <a:ext uri="{FF2B5EF4-FFF2-40B4-BE49-F238E27FC236}">
                <a16:creationId xmlns:a16="http://schemas.microsoft.com/office/drawing/2014/main" xmlns="" id="{932486AD-1B5A-4E54-B88F-BBAA883F22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70183" y="6363697"/>
            <a:ext cx="4457350" cy="367818"/>
          </a:xfrm>
          <a:prstGeom prst="rect">
            <a:avLst/>
          </a:prstGeom>
        </p:spPr>
      </p:pic>
      <p:graphicFrame>
        <p:nvGraphicFramePr>
          <p:cNvPr id="4" name="Tabela 3">
            <a:extLst>
              <a:ext uri="{FF2B5EF4-FFF2-40B4-BE49-F238E27FC236}">
                <a16:creationId xmlns:a16="http://schemas.microsoft.com/office/drawing/2014/main" xmlns="" id="{43AFA7EE-A53D-4DC7-A2AB-3A454B5DA266}"/>
              </a:ext>
            </a:extLst>
          </p:cNvPr>
          <p:cNvGraphicFramePr>
            <a:graphicFrameLocks noGrp="1"/>
          </p:cNvGraphicFramePr>
          <p:nvPr>
            <p:extLst>
              <p:ext uri="{D42A27DB-BD31-4B8C-83A1-F6EECF244321}">
                <p14:modId xmlns:p14="http://schemas.microsoft.com/office/powerpoint/2010/main" val="1168673087"/>
              </p:ext>
            </p:extLst>
          </p:nvPr>
        </p:nvGraphicFramePr>
        <p:xfrm>
          <a:off x="494950" y="757653"/>
          <a:ext cx="10714140" cy="5176436"/>
        </p:xfrm>
        <a:graphic>
          <a:graphicData uri="http://schemas.openxmlformats.org/drawingml/2006/table">
            <a:tbl>
              <a:tblPr firstRow="1" firstCol="1" bandRow="1">
                <a:tableStyleId>{5C22544A-7EE6-4342-B048-85BDC9FD1C3A}</a:tableStyleId>
              </a:tblPr>
              <a:tblGrid>
                <a:gridCol w="385894">
                  <a:extLst>
                    <a:ext uri="{9D8B030D-6E8A-4147-A177-3AD203B41FA5}">
                      <a16:colId xmlns:a16="http://schemas.microsoft.com/office/drawing/2014/main" xmlns="" val="1507173377"/>
                    </a:ext>
                  </a:extLst>
                </a:gridCol>
                <a:gridCol w="10328246">
                  <a:extLst>
                    <a:ext uri="{9D8B030D-6E8A-4147-A177-3AD203B41FA5}">
                      <a16:colId xmlns:a16="http://schemas.microsoft.com/office/drawing/2014/main" xmlns="" val="2561480142"/>
                    </a:ext>
                  </a:extLst>
                </a:gridCol>
              </a:tblGrid>
              <a:tr h="77181">
                <a:tc>
                  <a:txBody>
                    <a:bodyPr/>
                    <a:lstStyle/>
                    <a:p>
                      <a:pPr>
                        <a:lnSpc>
                          <a:spcPct val="107000"/>
                        </a:lnSpc>
                        <a:spcAft>
                          <a:spcPts val="800"/>
                        </a:spcAft>
                      </a:pPr>
                      <a:r>
                        <a:rPr lang="pl-PL" sz="1400">
                          <a:effectLst/>
                          <a:latin typeface="Arial" panose="020B0604020202020204" pitchFamily="34" charset="0"/>
                          <a:cs typeface="Arial" panose="020B0604020202020204" pitchFamily="34" charset="0"/>
                        </a:rPr>
                        <a:t>Lp.</a:t>
                      </a:r>
                      <a:endParaRPr lang="pl-PL" sz="140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nSpc>
                          <a:spcPct val="107000"/>
                        </a:lnSpc>
                        <a:spcAft>
                          <a:spcPts val="800"/>
                        </a:spcAft>
                      </a:pPr>
                      <a:r>
                        <a:rPr lang="pl-PL" sz="1400">
                          <a:effectLst/>
                          <a:latin typeface="Arial" panose="020B0604020202020204" pitchFamily="34" charset="0"/>
                          <a:cs typeface="Arial" panose="020B0604020202020204" pitchFamily="34" charset="0"/>
                        </a:rPr>
                        <a:t>Nazwa załącznika</a:t>
                      </a:r>
                      <a:endParaRPr lang="pl-PL" sz="140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extLst>
                  <a:ext uri="{0D108BD9-81ED-4DB2-BD59-A6C34878D82A}">
                    <a16:rowId xmlns:a16="http://schemas.microsoft.com/office/drawing/2014/main" xmlns="" val="1111311849"/>
                  </a:ext>
                </a:extLst>
              </a:tr>
              <a:tr h="59864">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1.</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Dokumenty identyfikujące wnioskodawcę, tj. dokument tożsamości w przypadku osoby fizycznej, umowa spółki lub statut </a:t>
                      </a:r>
                      <a:br>
                        <a:rPr lang="pl-PL" sz="1400" dirty="0">
                          <a:effectLst/>
                          <a:latin typeface="Arial" panose="020B0604020202020204" pitchFamily="34" charset="0"/>
                          <a:cs typeface="Arial" panose="020B0604020202020204" pitchFamily="34" charset="0"/>
                        </a:rPr>
                      </a:br>
                      <a:r>
                        <a:rPr lang="pl-PL" sz="1400" dirty="0">
                          <a:effectLst/>
                          <a:latin typeface="Arial" panose="020B0604020202020204" pitchFamily="34" charset="0"/>
                          <a:cs typeface="Arial" panose="020B0604020202020204" pitchFamily="34" charset="0"/>
                        </a:rPr>
                        <a:t>w przypadku osoby prawnej</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extLst>
                  <a:ext uri="{0D108BD9-81ED-4DB2-BD59-A6C34878D82A}">
                    <a16:rowId xmlns:a16="http://schemas.microsoft.com/office/drawing/2014/main" xmlns="" val="79201169"/>
                  </a:ext>
                </a:extLst>
              </a:tr>
              <a:tr h="177000">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2.</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Uproszczony plan biznesowy operacji – oryginał sporządzony na formularzu udostępnionym przez SLRGD.</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tc>
                <a:extLst>
                  <a:ext uri="{0D108BD9-81ED-4DB2-BD59-A6C34878D82A}">
                    <a16:rowId xmlns:a16="http://schemas.microsoft.com/office/drawing/2014/main" xmlns="" val="2491765648"/>
                  </a:ext>
                </a:extLst>
              </a:tr>
              <a:tr h="264817">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3.</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Oświadczenie wnioskodawcy o niezatrudnianiu lub zatrudnianiu pracowników wraz z zaświadczeniem wydanym przez ZUS </a:t>
                      </a:r>
                      <a:br>
                        <a:rPr lang="pl-PL" sz="1400" dirty="0">
                          <a:effectLst/>
                          <a:latin typeface="Arial" panose="020B0604020202020204" pitchFamily="34" charset="0"/>
                          <a:cs typeface="Arial" panose="020B0604020202020204" pitchFamily="34" charset="0"/>
                        </a:rPr>
                      </a:br>
                      <a:r>
                        <a:rPr lang="pl-PL" sz="1400" dirty="0">
                          <a:effectLst/>
                          <a:latin typeface="Arial" panose="020B0604020202020204" pitchFamily="34" charset="0"/>
                          <a:cs typeface="Arial" panose="020B0604020202020204" pitchFamily="34" charset="0"/>
                        </a:rPr>
                        <a:t>o niezaleganiu w opłacaniu składek  (w przypadku, gdy wnioskodawca prowadzi działalność gospodarczą i w związku z realizacją operacji planuje utworzenie lub utrzymanie miejsc pracy )</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extLst>
                  <a:ext uri="{0D108BD9-81ED-4DB2-BD59-A6C34878D82A}">
                    <a16:rowId xmlns:a16="http://schemas.microsoft.com/office/drawing/2014/main" xmlns="" val="1665476274"/>
                  </a:ext>
                </a:extLst>
              </a:tr>
              <a:tr h="323454">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4.</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Formularz informacji przedstawianych przy ubieganiu się o pomoc de </a:t>
                      </a:r>
                      <a:r>
                        <a:rPr lang="pl-PL" sz="1400" dirty="0" err="1">
                          <a:effectLst/>
                          <a:latin typeface="Arial" panose="020B0604020202020204" pitchFamily="34" charset="0"/>
                          <a:cs typeface="Arial" panose="020B0604020202020204" pitchFamily="34" charset="0"/>
                        </a:rPr>
                        <a:t>minimis</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extLst>
                  <a:ext uri="{0D108BD9-81ED-4DB2-BD59-A6C34878D82A}">
                    <a16:rowId xmlns:a16="http://schemas.microsoft.com/office/drawing/2014/main" xmlns="" val="2966972502"/>
                  </a:ext>
                </a:extLst>
              </a:tr>
              <a:tr h="255503">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5.</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Oświadczenie wnioskodawcy o nie uzyskaniu pomocy de </a:t>
                      </a:r>
                      <a:r>
                        <a:rPr lang="pl-PL" sz="1400" dirty="0" err="1">
                          <a:effectLst/>
                          <a:latin typeface="Arial" panose="020B0604020202020204" pitchFamily="34" charset="0"/>
                          <a:cs typeface="Arial" panose="020B0604020202020204" pitchFamily="34" charset="0"/>
                        </a:rPr>
                        <a:t>minimis</a:t>
                      </a:r>
                      <a:r>
                        <a:rPr lang="pl-PL" sz="1400" dirty="0">
                          <a:effectLst/>
                          <a:latin typeface="Arial" panose="020B0604020202020204" pitchFamily="34" charset="0"/>
                          <a:cs typeface="Arial" panose="020B0604020202020204" pitchFamily="34" charset="0"/>
                        </a:rPr>
                        <a:t> albo Zaświadczenie(a) o uzyskanej pomocy de </a:t>
                      </a:r>
                      <a:r>
                        <a:rPr lang="pl-PL" sz="1400" dirty="0" err="1">
                          <a:effectLst/>
                          <a:latin typeface="Arial" panose="020B0604020202020204" pitchFamily="34" charset="0"/>
                          <a:cs typeface="Arial" panose="020B0604020202020204" pitchFamily="34" charset="0"/>
                        </a:rPr>
                        <a:t>minimis</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tc>
                <a:extLst>
                  <a:ext uri="{0D108BD9-81ED-4DB2-BD59-A6C34878D82A}">
                    <a16:rowId xmlns:a16="http://schemas.microsoft.com/office/drawing/2014/main" xmlns="" val="791478676"/>
                  </a:ext>
                </a:extLst>
              </a:tr>
              <a:tr h="122891">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6.</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Dokument potwierdzający prawo do dysponowania nieruchomością na cel związany z realizacją operacji, jeżeli dotyczy</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tc>
                <a:extLst>
                  <a:ext uri="{0D108BD9-81ED-4DB2-BD59-A6C34878D82A}">
                    <a16:rowId xmlns:a16="http://schemas.microsoft.com/office/drawing/2014/main" xmlns="" val="1262909611"/>
                  </a:ext>
                </a:extLst>
              </a:tr>
              <a:tr h="275593">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7.</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Oświadczenie właściciela(i) lub współwłaściciela(i) nieruchomości, że wyraża(ją) on(i) zgodę na realizację operacji</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tc>
                <a:extLst>
                  <a:ext uri="{0D108BD9-81ED-4DB2-BD59-A6C34878D82A}">
                    <a16:rowId xmlns:a16="http://schemas.microsoft.com/office/drawing/2014/main" xmlns="" val="391077750"/>
                  </a:ext>
                </a:extLst>
              </a:tr>
              <a:tr h="122891">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8.</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Dokumenty uzasadniające przyjęty poziom cen dla danego zadania – po dwie oferty do każdego zadania</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tc>
                <a:extLst>
                  <a:ext uri="{0D108BD9-81ED-4DB2-BD59-A6C34878D82A}">
                    <a16:rowId xmlns:a16="http://schemas.microsoft.com/office/drawing/2014/main" xmlns="" val="2641602319"/>
                  </a:ext>
                </a:extLst>
              </a:tr>
              <a:tr h="122891">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9.</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Pełnomocnictwo, jeżeli zostało udzielone</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extLst>
                  <a:ext uri="{0D108BD9-81ED-4DB2-BD59-A6C34878D82A}">
                    <a16:rowId xmlns:a16="http://schemas.microsoft.com/office/drawing/2014/main" xmlns="" val="4058797866"/>
                  </a:ext>
                </a:extLst>
              </a:tr>
              <a:tr h="216546">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10.</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Informacja o numerze wyodrębnionego rachunku bankowego w przypadku, gdy wnioskodawca ubiega się o zaliczkę</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extLst>
                  <a:ext uri="{0D108BD9-81ED-4DB2-BD59-A6C34878D82A}">
                    <a16:rowId xmlns:a16="http://schemas.microsoft.com/office/drawing/2014/main" xmlns="" val="4063556291"/>
                  </a:ext>
                </a:extLst>
              </a:tr>
              <a:tr h="59864">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11.</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Pozwolenie wodnoprawne na szczególne korzystanie z wód oraz inne zezwolenia dotyczące działalności na obszarach morskich </a:t>
                      </a:r>
                      <a:br>
                        <a:rPr lang="pl-PL" sz="1400" dirty="0">
                          <a:effectLst/>
                          <a:latin typeface="Arial" panose="020B0604020202020204" pitchFamily="34" charset="0"/>
                          <a:cs typeface="Arial" panose="020B0604020202020204" pitchFamily="34" charset="0"/>
                        </a:rPr>
                      </a:br>
                      <a:r>
                        <a:rPr lang="pl-PL" sz="1400" dirty="0">
                          <a:effectLst/>
                          <a:latin typeface="Arial" panose="020B0604020202020204" pitchFamily="34" charset="0"/>
                          <a:cs typeface="Arial" panose="020B0604020202020204" pitchFamily="34" charset="0"/>
                        </a:rPr>
                        <a:t>w przypadku gdy wymaga tego specyfika operacji</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extLst>
                  <a:ext uri="{0D108BD9-81ED-4DB2-BD59-A6C34878D82A}">
                    <a16:rowId xmlns:a16="http://schemas.microsoft.com/office/drawing/2014/main" xmlns="" val="4262514191"/>
                  </a:ext>
                </a:extLst>
              </a:tr>
              <a:tr h="59864">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12</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Załączniki dotyczące robót budowlanych, jeżeli dotyczy, tj. kosztorys operacji, decyzja o pozwoleniu na budowę, zgłoszenie zamiaru wykonania robót</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extLst>
                  <a:ext uri="{0D108BD9-81ED-4DB2-BD59-A6C34878D82A}">
                    <a16:rowId xmlns:a16="http://schemas.microsoft.com/office/drawing/2014/main" xmlns="" val="1245057178"/>
                  </a:ext>
                </a:extLst>
              </a:tr>
              <a:tr h="59864">
                <a:tc gridSpan="2">
                  <a:txBody>
                    <a:bodyPr/>
                    <a:lstStyle/>
                    <a:p>
                      <a:pPr algn="just">
                        <a:lnSpc>
                          <a:spcPct val="107000"/>
                        </a:lnSpc>
                        <a:spcAft>
                          <a:spcPts val="800"/>
                        </a:spcAft>
                      </a:pPr>
                      <a:r>
                        <a:rPr lang="pl-PL" sz="1400" dirty="0">
                          <a:effectLst/>
                          <a:latin typeface="Arial" panose="020B0604020202020204" pitchFamily="34" charset="0"/>
                          <a:ea typeface="Calibri" panose="020F0502020204030204" pitchFamily="34" charset="0"/>
                          <a:cs typeface="Arial" panose="020B0604020202020204" pitchFamily="34" charset="0"/>
                        </a:rPr>
                        <a:t>Pozostałe załączniki zgodnie z ogłoszeniem:</a:t>
                      </a:r>
                    </a:p>
                  </a:txBody>
                  <a:tcPr marL="15265" marR="15265" marT="0" marB="0" anchor="ctr"/>
                </a:tc>
                <a:tc hMerge="1">
                  <a:txBody>
                    <a:bodyPr/>
                    <a:lstStyle/>
                    <a:p>
                      <a:endParaRPr lang="pl-PL"/>
                    </a:p>
                  </a:txBody>
                  <a:tcPr/>
                </a:tc>
                <a:extLst>
                  <a:ext uri="{0D108BD9-81ED-4DB2-BD59-A6C34878D82A}">
                    <a16:rowId xmlns:a16="http://schemas.microsoft.com/office/drawing/2014/main" xmlns="" val="153220188"/>
                  </a:ext>
                </a:extLst>
              </a:tr>
              <a:tr h="59864">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1.</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Oświadczenia i zgody dotyczące przetwarzania danych osobowych</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extLst>
                  <a:ext uri="{0D108BD9-81ED-4DB2-BD59-A6C34878D82A}">
                    <a16:rowId xmlns:a16="http://schemas.microsoft.com/office/drawing/2014/main" xmlns="" val="4150177828"/>
                  </a:ext>
                </a:extLst>
              </a:tr>
              <a:tr h="59864">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2.</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Oświadczenie dotyczące niezakończenia operacji</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extLst>
                  <a:ext uri="{0D108BD9-81ED-4DB2-BD59-A6C34878D82A}">
                    <a16:rowId xmlns:a16="http://schemas.microsoft.com/office/drawing/2014/main" xmlns="" val="3914424621"/>
                  </a:ext>
                </a:extLst>
              </a:tr>
              <a:tr h="59864">
                <a:tc>
                  <a:txBody>
                    <a:bodyPr/>
                    <a:lstStyle/>
                    <a:p>
                      <a:pPr algn="just">
                        <a:lnSpc>
                          <a:spcPct val="107000"/>
                        </a:lnSpc>
                        <a:spcAft>
                          <a:spcPts val="800"/>
                        </a:spcAft>
                      </a:pPr>
                      <a:r>
                        <a:rPr lang="pl-PL" sz="1400">
                          <a:effectLst/>
                          <a:latin typeface="Arial" panose="020B0604020202020204" pitchFamily="34" charset="0"/>
                          <a:cs typeface="Arial" panose="020B0604020202020204" pitchFamily="34" charset="0"/>
                        </a:rPr>
                        <a:t>3.</a:t>
                      </a:r>
                      <a:endParaRPr lang="pl-PL" sz="140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Oświadczenie dotyczące zasady równości</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extLst>
                  <a:ext uri="{0D108BD9-81ED-4DB2-BD59-A6C34878D82A}">
                    <a16:rowId xmlns:a16="http://schemas.microsoft.com/office/drawing/2014/main" xmlns="" val="1212896182"/>
                  </a:ext>
                </a:extLst>
              </a:tr>
              <a:tr h="59864">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4.</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tc>
                  <a:txBody>
                    <a:bodyPr/>
                    <a:lstStyle/>
                    <a:p>
                      <a:pPr algn="just">
                        <a:lnSpc>
                          <a:spcPct val="107000"/>
                        </a:lnSpc>
                        <a:spcAft>
                          <a:spcPts val="800"/>
                        </a:spcAft>
                      </a:pPr>
                      <a:r>
                        <a:rPr lang="pl-PL" sz="1400" dirty="0">
                          <a:effectLst/>
                          <a:latin typeface="Arial" panose="020B0604020202020204" pitchFamily="34" charset="0"/>
                          <a:cs typeface="Arial" panose="020B0604020202020204" pitchFamily="34" charset="0"/>
                        </a:rPr>
                        <a:t>Fiszka projektowa</a:t>
                      </a:r>
                      <a:endParaRPr lang="pl-PL" sz="1400" dirty="0">
                        <a:effectLst/>
                        <a:latin typeface="Arial" panose="020B0604020202020204" pitchFamily="34" charset="0"/>
                        <a:ea typeface="Calibri" panose="020F0502020204030204" pitchFamily="34" charset="0"/>
                        <a:cs typeface="Arial" panose="020B0604020202020204" pitchFamily="34" charset="0"/>
                      </a:endParaRPr>
                    </a:p>
                  </a:txBody>
                  <a:tcPr marL="15265" marR="15265" marT="0" marB="0" anchor="ctr"/>
                </a:tc>
                <a:extLst>
                  <a:ext uri="{0D108BD9-81ED-4DB2-BD59-A6C34878D82A}">
                    <a16:rowId xmlns:a16="http://schemas.microsoft.com/office/drawing/2014/main" xmlns="" val="3219110063"/>
                  </a:ext>
                </a:extLst>
              </a:tr>
            </a:tbl>
          </a:graphicData>
        </a:graphic>
      </p:graphicFrame>
    </p:spTree>
    <p:extLst>
      <p:ext uri="{BB962C8B-B14F-4D97-AF65-F5344CB8AC3E}">
        <p14:creationId xmlns:p14="http://schemas.microsoft.com/office/powerpoint/2010/main" val="42238833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10394"/>
            <a:ext cx="10444294" cy="612395"/>
          </a:xfrm>
        </p:spPr>
        <p:txBody>
          <a:bodyPr>
            <a:normAutofit/>
          </a:bodyPr>
          <a:lstStyle/>
          <a:p>
            <a:r>
              <a:rPr lang="pl-PL" sz="2400" b="1" i="0" dirty="0">
                <a:solidFill>
                  <a:schemeClr val="accent6">
                    <a:lumMod val="75000"/>
                  </a:schemeClr>
                </a:solidFill>
                <a:effectLst/>
                <a:latin typeface="Arial" panose="020B0604020202020204" pitchFamily="34" charset="0"/>
                <a:cs typeface="Arial" panose="020B0604020202020204" pitchFamily="34" charset="0"/>
              </a:rPr>
              <a:t>Wniosek o dofinansowanie – ważne informacje</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85768" y="1048624"/>
            <a:ext cx="10620463" cy="4488110"/>
          </a:xfrm>
        </p:spPr>
        <p:txBody>
          <a:bodyPr>
            <a:normAutofit/>
          </a:bodyPr>
          <a:lstStyle/>
          <a:p>
            <a:pPr lvl="0" algn="just">
              <a:lnSpc>
                <a:spcPct val="110000"/>
              </a:lnSpc>
              <a:spcBef>
                <a:spcPts val="600"/>
              </a:spcBef>
              <a:spcAft>
                <a:spcPts val="600"/>
              </a:spcAft>
              <a:buSzPts val="900"/>
              <a:tabLst>
                <a:tab pos="228600" algn="l"/>
              </a:tabLst>
            </a:pPr>
            <a:r>
              <a:rPr lang="pl-PL" sz="1800" b="1" dirty="0">
                <a:latin typeface="Arial" panose="020B0604020202020204" pitchFamily="34" charset="0"/>
                <a:cs typeface="Arial" panose="020B0604020202020204" pitchFamily="34" charset="0"/>
              </a:rPr>
              <a:t>Przed złożeniem wniosku należy upewnić się, czy:</a:t>
            </a:r>
          </a:p>
          <a:p>
            <a:pPr marL="342900" lvl="0" indent="-342900" algn="just">
              <a:lnSpc>
                <a:spcPct val="110000"/>
              </a:lnSpc>
              <a:spcBef>
                <a:spcPts val="600"/>
              </a:spcBef>
              <a:spcAft>
                <a:spcPts val="600"/>
              </a:spcAft>
              <a:buFont typeface="Arial" panose="020B0604020202020204" pitchFamily="34" charset="0"/>
              <a:buChar char="•"/>
              <a:tabLst>
                <a:tab pos="407035" algn="l"/>
              </a:tabLst>
            </a:pPr>
            <a:r>
              <a:rPr lang="pl-PL" sz="1800" dirty="0">
                <a:latin typeface="Arial" panose="020B0604020202020204" pitchFamily="34" charset="0"/>
                <a:cs typeface="Arial" panose="020B0604020202020204" pitchFamily="34" charset="0"/>
              </a:rPr>
              <a:t>wniosek został podpisany w wyznaczonych do tego miejscach przez wnioskodawcę/osobę(y) reprezentującą(e) wnioskodawcę/ pełnomocnika wnioskodawcy,</a:t>
            </a:r>
          </a:p>
          <a:p>
            <a:pPr marL="342900" lvl="0" indent="-342900" algn="just">
              <a:lnSpc>
                <a:spcPct val="110000"/>
              </a:lnSpc>
              <a:spcBef>
                <a:spcPts val="600"/>
              </a:spcBef>
              <a:spcAft>
                <a:spcPts val="600"/>
              </a:spcAft>
              <a:buFont typeface="Arial" panose="020B0604020202020204" pitchFamily="34" charset="0"/>
              <a:buChar char="•"/>
              <a:tabLst>
                <a:tab pos="407035" algn="l"/>
              </a:tabLst>
            </a:pPr>
            <a:r>
              <a:rPr lang="pl-PL" sz="1800" dirty="0">
                <a:latin typeface="Arial" panose="020B0604020202020204" pitchFamily="34" charset="0"/>
                <a:cs typeface="Arial" panose="020B0604020202020204" pitchFamily="34" charset="0"/>
              </a:rPr>
              <a:t>wypełnione zostały wszystkie wymagane pola wniosku,</a:t>
            </a:r>
          </a:p>
          <a:p>
            <a:pPr marL="342900" lvl="0" indent="-342900" algn="just">
              <a:lnSpc>
                <a:spcPct val="110000"/>
              </a:lnSpc>
              <a:spcBef>
                <a:spcPts val="600"/>
              </a:spcBef>
              <a:spcAft>
                <a:spcPts val="600"/>
              </a:spcAft>
              <a:buFont typeface="Arial" panose="020B0604020202020204" pitchFamily="34" charset="0"/>
              <a:buChar char="•"/>
              <a:tabLst>
                <a:tab pos="407035" algn="l"/>
              </a:tabLst>
            </a:pPr>
            <a:r>
              <a:rPr lang="pl-PL" sz="1800" dirty="0">
                <a:latin typeface="Arial" panose="020B0604020202020204" pitchFamily="34" charset="0"/>
                <a:cs typeface="Arial" panose="020B0604020202020204" pitchFamily="34" charset="0"/>
              </a:rPr>
              <a:t>załączone zostały wszystkie wymagane dokumenty (zgodnie z sekcją B.VIII. INFORMACJA O ZAŁĄCZNIKACH).</a:t>
            </a:r>
          </a:p>
        </p:txBody>
      </p:sp>
      <p:pic>
        <p:nvPicPr>
          <p:cNvPr id="8" name="Obraz 7">
            <a:extLst>
              <a:ext uri="{FF2B5EF4-FFF2-40B4-BE49-F238E27FC236}">
                <a16:creationId xmlns:a16="http://schemas.microsoft.com/office/drawing/2014/main" xmlns="" id="{932486AD-1B5A-4E54-B88F-BBAA883F22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26276055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581419"/>
            <a:ext cx="10444294" cy="483984"/>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Często popełniane błędy we</a:t>
            </a:r>
            <a:r>
              <a:rPr lang="pl-PL" sz="2400" b="1" i="0" dirty="0">
                <a:solidFill>
                  <a:schemeClr val="accent6">
                    <a:lumMod val="75000"/>
                  </a:schemeClr>
                </a:solidFill>
                <a:effectLst/>
                <a:latin typeface="Arial" panose="020B0604020202020204" pitchFamily="34" charset="0"/>
                <a:cs typeface="Arial" panose="020B0604020202020204" pitchFamily="34" charset="0"/>
              </a:rPr>
              <a:t> wniosku o dofinansowanie</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13063" y="1216404"/>
            <a:ext cx="10620463" cy="3892491"/>
          </a:xfrm>
        </p:spPr>
        <p:txBody>
          <a:bodyPr>
            <a:normAutofit fontScale="92500" lnSpcReduction="20000"/>
          </a:bodyPr>
          <a:lstStyle/>
          <a:p>
            <a:pPr marL="342900" indent="-342900" algn="l">
              <a:buFont typeface="Arial" panose="020B0604020202020204" pitchFamily="34" charset="0"/>
              <a:buChar char="•"/>
            </a:pPr>
            <a:r>
              <a:rPr lang="pl-PL" sz="2100" dirty="0">
                <a:latin typeface="Arial" panose="020B0604020202020204" pitchFamily="34" charset="0"/>
                <a:cs typeface="Arial" panose="020B0604020202020204" pitchFamily="34" charset="0"/>
              </a:rPr>
              <a:t>Brak wskazania w opisie cz. B.IV. 3 odniesienia do kosztów operacji;</a:t>
            </a:r>
          </a:p>
          <a:p>
            <a:pPr marL="342900" indent="-342900" algn="l">
              <a:buFont typeface="Arial" panose="020B0604020202020204" pitchFamily="34" charset="0"/>
              <a:buChar char="•"/>
            </a:pPr>
            <a:r>
              <a:rPr lang="pl-PL" sz="2100" dirty="0">
                <a:latin typeface="Arial" panose="020B0604020202020204" pitchFamily="34" charset="0"/>
                <a:cs typeface="Arial" panose="020B0604020202020204" pitchFamily="34" charset="0"/>
              </a:rPr>
              <a:t>Brak w opisie propozycji działań informacyjnych;</a:t>
            </a:r>
          </a:p>
          <a:p>
            <a:pPr marL="342900" indent="-342900" algn="l">
              <a:buFont typeface="Arial" panose="020B0604020202020204" pitchFamily="34" charset="0"/>
              <a:buChar char="•"/>
            </a:pPr>
            <a:r>
              <a:rPr lang="pl-PL" sz="2100" dirty="0">
                <a:latin typeface="Arial" panose="020B0604020202020204" pitchFamily="34" charset="0"/>
                <a:cs typeface="Arial" panose="020B0604020202020204" pitchFamily="34" charset="0"/>
              </a:rPr>
              <a:t>Brak szczegółowego opisu zatrudnienia (rodzaj umowy, wymiar czasu pracy, zakres czynności;</a:t>
            </a:r>
          </a:p>
          <a:p>
            <a:pPr marL="342900" indent="-342900" algn="l">
              <a:buFont typeface="Arial" panose="020B0604020202020204" pitchFamily="34" charset="0"/>
              <a:buChar char="•"/>
            </a:pPr>
            <a:r>
              <a:rPr lang="pl-PL" sz="2100" dirty="0">
                <a:latin typeface="Arial" panose="020B0604020202020204" pitchFamily="34" charset="0"/>
                <a:cs typeface="Arial" panose="020B0604020202020204" pitchFamily="34" charset="0"/>
              </a:rPr>
              <a:t>Brak informacji o zachowaniu trwałości projektu;</a:t>
            </a:r>
          </a:p>
          <a:p>
            <a:pPr marL="342900" indent="-342900" algn="l">
              <a:buFont typeface="Arial" panose="020B0604020202020204" pitchFamily="34" charset="0"/>
              <a:buChar char="•"/>
            </a:pPr>
            <a:r>
              <a:rPr lang="pl-PL" sz="2100" dirty="0">
                <a:latin typeface="Arial" panose="020B0604020202020204" pitchFamily="34" charset="0"/>
                <a:cs typeface="Arial" panose="020B0604020202020204" pitchFamily="34" charset="0"/>
              </a:rPr>
              <a:t>Zbyt ogólny opis sprzętu (bez parametrów, opisu zastosowania, itp.);</a:t>
            </a:r>
          </a:p>
          <a:p>
            <a:pPr marL="342900" indent="-342900" algn="l">
              <a:buFont typeface="Arial" panose="020B0604020202020204" pitchFamily="34" charset="0"/>
              <a:buChar char="•"/>
            </a:pPr>
            <a:r>
              <a:rPr lang="pl-PL" sz="2100" dirty="0">
                <a:latin typeface="Arial" panose="020B0604020202020204" pitchFamily="34" charset="0"/>
                <a:cs typeface="Arial" panose="020B0604020202020204" pitchFamily="34" charset="0"/>
              </a:rPr>
              <a:t>Niewłaściwe zredagowanie celu operacji;</a:t>
            </a:r>
          </a:p>
          <a:p>
            <a:pPr marL="342900" indent="-342900" algn="l">
              <a:buFont typeface="Arial" panose="020B0604020202020204" pitchFamily="34" charset="0"/>
              <a:buChar char="•"/>
            </a:pPr>
            <a:r>
              <a:rPr lang="pl-PL" sz="2100" dirty="0">
                <a:latin typeface="Arial" panose="020B0604020202020204" pitchFamily="34" charset="0"/>
                <a:cs typeface="Arial" panose="020B0604020202020204" pitchFamily="34" charset="0"/>
              </a:rPr>
              <a:t>Błędne wyliczenie wskaźnika zatrudnienia;</a:t>
            </a:r>
          </a:p>
          <a:p>
            <a:pPr marL="342900" indent="-342900" algn="l">
              <a:buFont typeface="Arial" panose="020B0604020202020204" pitchFamily="34" charset="0"/>
              <a:buChar char="•"/>
            </a:pPr>
            <a:r>
              <a:rPr lang="pl-PL" sz="2100" dirty="0">
                <a:latin typeface="Arial" panose="020B0604020202020204" pitchFamily="34" charset="0"/>
                <a:cs typeface="Arial" panose="020B0604020202020204" pitchFamily="34" charset="0"/>
              </a:rPr>
              <a:t>Błędne określenie limitu pomocy de </a:t>
            </a:r>
            <a:r>
              <a:rPr lang="pl-PL" sz="2100" dirty="0" err="1">
                <a:latin typeface="Arial" panose="020B0604020202020204" pitchFamily="34" charset="0"/>
                <a:cs typeface="Arial" panose="020B0604020202020204" pitchFamily="34" charset="0"/>
              </a:rPr>
              <a:t>minimis</a:t>
            </a:r>
            <a:r>
              <a:rPr lang="pl-PL" sz="2100" dirty="0">
                <a:latin typeface="Arial" panose="020B0604020202020204" pitchFamily="34" charset="0"/>
                <a:cs typeface="Arial" panose="020B0604020202020204" pitchFamily="34" charset="0"/>
              </a:rPr>
              <a:t>;</a:t>
            </a:r>
          </a:p>
          <a:p>
            <a:pPr marL="342900" indent="-342900" algn="l">
              <a:buFont typeface="Arial" panose="020B0604020202020204" pitchFamily="34" charset="0"/>
              <a:buChar char="•"/>
            </a:pPr>
            <a:r>
              <a:rPr lang="pl-PL" sz="2100" dirty="0">
                <a:latin typeface="Arial" panose="020B0604020202020204" pitchFamily="34" charset="0"/>
                <a:cs typeface="Arial" panose="020B0604020202020204" pitchFamily="34" charset="0"/>
              </a:rPr>
              <a:t>Brak zgodności kosztów wskazanych we wniosku z załączonymi ofertami;</a:t>
            </a:r>
          </a:p>
          <a:p>
            <a:pPr marL="342900" indent="-342900" algn="l">
              <a:buFont typeface="Arial" panose="020B0604020202020204" pitchFamily="34" charset="0"/>
              <a:buChar char="•"/>
            </a:pPr>
            <a:r>
              <a:rPr lang="pl-PL" sz="2100" dirty="0">
                <a:latin typeface="Arial" panose="020B0604020202020204" pitchFamily="34" charset="0"/>
                <a:cs typeface="Arial" panose="020B0604020202020204" pitchFamily="34" charset="0"/>
              </a:rPr>
              <a:t>Błędy rachunkowe;</a:t>
            </a:r>
          </a:p>
          <a:p>
            <a:pPr marL="342900" indent="-342900" algn="l">
              <a:buFont typeface="Arial" panose="020B0604020202020204" pitchFamily="34" charset="0"/>
              <a:buChar char="•"/>
            </a:pPr>
            <a:r>
              <a:rPr lang="pl-PL" sz="2100" dirty="0">
                <a:latin typeface="Arial" panose="020B0604020202020204" pitchFamily="34" charset="0"/>
                <a:cs typeface="Arial" panose="020B0604020202020204" pitchFamily="34" charset="0"/>
              </a:rPr>
              <a:t>Brak załączników.</a:t>
            </a:r>
          </a:p>
          <a:p>
            <a:pPr marL="342900" indent="-342900" algn="l">
              <a:buFont typeface="Arial" panose="020B0604020202020204" pitchFamily="34" charset="0"/>
              <a:buChar char="•"/>
            </a:pPr>
            <a:endParaRPr lang="pl-PL" dirty="0"/>
          </a:p>
        </p:txBody>
      </p:sp>
      <p:pic>
        <p:nvPicPr>
          <p:cNvPr id="8" name="Obraz 7">
            <a:extLst>
              <a:ext uri="{FF2B5EF4-FFF2-40B4-BE49-F238E27FC236}">
                <a16:creationId xmlns:a16="http://schemas.microsoft.com/office/drawing/2014/main" xmlns="" id="{3E148D80-593B-497C-BAEA-00D5EF6D3E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23706604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az 7">
            <a:extLst>
              <a:ext uri="{FF2B5EF4-FFF2-40B4-BE49-F238E27FC236}">
                <a16:creationId xmlns:a16="http://schemas.microsoft.com/office/drawing/2014/main" xmlns="" id="{571E2048-5077-4E26-9DD4-7D497EDDE7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Tytuł 4">
            <a:extLst>
              <a:ext uri="{FF2B5EF4-FFF2-40B4-BE49-F238E27FC236}">
                <a16:creationId xmlns:a16="http://schemas.microsoft.com/office/drawing/2014/main" xmlns="" id="{6B3C78F4-64FC-40AF-9A4D-E4B080A77D61}"/>
              </a:ext>
            </a:extLst>
          </p:cNvPr>
          <p:cNvSpPr>
            <a:spLocks noGrp="1"/>
          </p:cNvSpPr>
          <p:nvPr>
            <p:ph type="ctrTitle"/>
          </p:nvPr>
        </p:nvSpPr>
        <p:spPr>
          <a:xfrm>
            <a:off x="511728" y="3093776"/>
            <a:ext cx="10360404" cy="1310444"/>
          </a:xfrm>
        </p:spPr>
        <p:txBody>
          <a:bodyPr>
            <a:normAutofit fontScale="90000"/>
          </a:bodyPr>
          <a:lstStyle/>
          <a:p>
            <a:r>
              <a:rPr lang="pl-PL" sz="2800" b="1" dirty="0">
                <a:solidFill>
                  <a:schemeClr val="accent6">
                    <a:lumMod val="75000"/>
                  </a:schemeClr>
                </a:solidFill>
                <a:latin typeface="Arial" panose="020B0604020202020204" pitchFamily="34" charset="0"/>
                <a:cs typeface="Arial" panose="020B0604020202020204" pitchFamily="34" charset="0"/>
              </a:rPr>
              <a:t>BIZNESPLAN</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Czym jest biznesplan?</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Dlaczego warto dobrze zaplanować swoje przedsięwzięcie?</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Co zawiera biznesplan?</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 przeprowadzić analizę SWOT?</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Na co zwrócić uwagę podczas analizy finansowej?</a:t>
            </a:r>
            <a:br>
              <a:rPr lang="pl-PL" sz="2800" b="1" dirty="0">
                <a:solidFill>
                  <a:schemeClr val="accent6">
                    <a:lumMod val="75000"/>
                  </a:schemeClr>
                </a:solidFill>
                <a:latin typeface="Arial" panose="020B0604020202020204" pitchFamily="34" charset="0"/>
                <a:cs typeface="Arial" panose="020B0604020202020204" pitchFamily="34" charset="0"/>
              </a:rPr>
            </a:br>
            <a:endParaRPr lang="pl-PL" sz="2800" b="1" dirty="0">
              <a:solidFill>
                <a:schemeClr val="accent6">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74895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10394"/>
            <a:ext cx="10444294" cy="612395"/>
          </a:xfrm>
        </p:spPr>
        <p:txBody>
          <a:bodyPr>
            <a:normAutofit/>
          </a:bodyPr>
          <a:lstStyle/>
          <a:p>
            <a:r>
              <a:rPr lang="pl-PL" sz="2400" b="1" i="0" dirty="0">
                <a:solidFill>
                  <a:schemeClr val="accent6">
                    <a:lumMod val="75000"/>
                  </a:schemeClr>
                </a:solidFill>
                <a:effectLst/>
                <a:latin typeface="Arial" panose="020B0604020202020204" pitchFamily="34" charset="0"/>
                <a:cs typeface="Arial" panose="020B0604020202020204" pitchFamily="34" charset="0"/>
              </a:rPr>
              <a:t>Biznesplan – ważne informacje</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85768" y="1048624"/>
            <a:ext cx="10620463" cy="4488110"/>
          </a:xfrm>
        </p:spPr>
        <p:txBody>
          <a:bodyPr>
            <a:normAutofit fontScale="77500" lnSpcReduction="20000"/>
          </a:bodyPr>
          <a:lstStyle/>
          <a:p>
            <a:pPr marL="342900" indent="-342900" algn="just">
              <a:lnSpc>
                <a:spcPct val="110000"/>
              </a:lnSpc>
              <a:spcBef>
                <a:spcPts val="600"/>
              </a:spcBef>
              <a:spcAft>
                <a:spcPts val="600"/>
              </a:spcAft>
              <a:buFont typeface="Arial" panose="020B0604020202020204" pitchFamily="34" charset="0"/>
              <a:buChar char="•"/>
              <a:tabLst>
                <a:tab pos="407035" algn="l"/>
              </a:tabLst>
            </a:pPr>
            <a:r>
              <a:rPr lang="pl-PL" sz="1800" dirty="0">
                <a:effectLst/>
                <a:latin typeface="Arial" panose="020B0604020202020204" pitchFamily="34" charset="0"/>
                <a:ea typeface="Times New Roman" panose="02020603050405020304" pitchFamily="18" charset="0"/>
                <a:cs typeface="Arial" panose="020B0604020202020204" pitchFamily="34" charset="0"/>
              </a:rPr>
              <a:t>Załączony do wniosku Biznesplan powinien być kompletnie wypełniony we wszystkich wymaganych polach, dotyczyć wnioskodawcy, prowadzonej przez niego działalności oraz planowanej przez niego operacji.</a:t>
            </a:r>
          </a:p>
          <a:p>
            <a:pPr marL="342900" indent="-342900" algn="just">
              <a:lnSpc>
                <a:spcPct val="110000"/>
              </a:lnSpc>
              <a:spcBef>
                <a:spcPts val="600"/>
              </a:spcBef>
              <a:spcAft>
                <a:spcPts val="600"/>
              </a:spcAft>
              <a:buFont typeface="Arial" panose="020B0604020202020204" pitchFamily="34" charset="0"/>
              <a:buChar char="•"/>
              <a:tabLst>
                <a:tab pos="407035" algn="l"/>
              </a:tabLst>
            </a:pPr>
            <a:r>
              <a:rPr lang="pl-PL" sz="1800" b="0" i="0" u="none" strike="noStrike" baseline="0" dirty="0">
                <a:solidFill>
                  <a:srgbClr val="000000"/>
                </a:solidFill>
                <a:latin typeface="Arial" panose="020B0604020202020204" pitchFamily="34" charset="0"/>
                <a:cs typeface="Arial" panose="020B0604020202020204" pitchFamily="34" charset="0"/>
              </a:rPr>
              <a:t>Biznesplan jest dokumentem, który powinien potwierdzać w szczególności, iż operacja jest uzasadniona ekonomicznie. </a:t>
            </a:r>
            <a:br>
              <a:rPr lang="pl-PL" sz="1800" b="0" i="0" u="none" strike="noStrike" baseline="0" dirty="0">
                <a:solidFill>
                  <a:srgbClr val="000000"/>
                </a:solidFill>
                <a:latin typeface="Arial" panose="020B0604020202020204" pitchFamily="34" charset="0"/>
                <a:cs typeface="Arial" panose="020B0604020202020204" pitchFamily="34" charset="0"/>
              </a:rPr>
            </a:br>
            <a:r>
              <a:rPr lang="pl-PL" sz="1800" b="0" i="0" u="none" strike="noStrike" baseline="0" dirty="0">
                <a:solidFill>
                  <a:srgbClr val="000000"/>
                </a:solidFill>
                <a:latin typeface="Arial" panose="020B0604020202020204" pitchFamily="34" charset="0"/>
                <a:cs typeface="Arial" panose="020B0604020202020204" pitchFamily="34" charset="0"/>
              </a:rPr>
              <a:t>Na podstawie danych historycznych oraz diagnozy obecnej sytuacji (lub przewidywania w zakresie możliwości założenia </a:t>
            </a:r>
            <a:br>
              <a:rPr lang="pl-PL" sz="1800" b="0" i="0" u="none" strike="noStrike" baseline="0" dirty="0">
                <a:solidFill>
                  <a:srgbClr val="000000"/>
                </a:solidFill>
                <a:latin typeface="Arial" panose="020B0604020202020204" pitchFamily="34" charset="0"/>
                <a:cs typeface="Arial" panose="020B0604020202020204" pitchFamily="34" charset="0"/>
              </a:rPr>
            </a:br>
            <a:r>
              <a:rPr lang="pl-PL" sz="1800" b="0" i="0" u="none" strike="noStrike" baseline="0" dirty="0">
                <a:solidFill>
                  <a:srgbClr val="000000"/>
                </a:solidFill>
                <a:latin typeface="Arial" panose="020B0604020202020204" pitchFamily="34" charset="0"/>
                <a:cs typeface="Arial" panose="020B0604020202020204" pitchFamily="34" charset="0"/>
              </a:rPr>
              <a:t>i skutecznego funkcjonowania nowego przedsiębiorstwa) zamieszcza się w biznesplanie projekcję celów operacji oraz prezentuje sposoby ich osiągnięcia. Przygotowując biznesplan należy uwzględnić wszelkiego rodzaju uwarunkowania natury finansowej, rynkowej, marketingowej, organizacyjnej, lub technologicznej, z którymi podmiot ubiegający się o przyznanie pomocy ma obecnie do czynienia oraz z którymi przyjdzie się mu zmierzyć w przyszłości. </a:t>
            </a:r>
            <a:endParaRPr lang="pl-PL" sz="1800" dirty="0">
              <a:solidFill>
                <a:srgbClr val="000000"/>
              </a:solidFill>
              <a:latin typeface="Arial" panose="020B0604020202020204" pitchFamily="34" charset="0"/>
              <a:cs typeface="Arial" panose="020B0604020202020204" pitchFamily="34" charset="0"/>
            </a:endParaRPr>
          </a:p>
          <a:p>
            <a:pPr marL="342900" indent="-342900" algn="just">
              <a:lnSpc>
                <a:spcPct val="110000"/>
              </a:lnSpc>
              <a:spcBef>
                <a:spcPts val="600"/>
              </a:spcBef>
              <a:spcAft>
                <a:spcPts val="600"/>
              </a:spcAft>
              <a:buFont typeface="Arial" panose="020B0604020202020204" pitchFamily="34" charset="0"/>
              <a:buChar char="•"/>
              <a:tabLst>
                <a:tab pos="407035" algn="l"/>
              </a:tabLst>
            </a:pPr>
            <a:r>
              <a:rPr lang="pl-PL" sz="1800" b="0" i="0" u="none" strike="noStrike" baseline="0" dirty="0">
                <a:solidFill>
                  <a:srgbClr val="000000"/>
                </a:solidFill>
                <a:latin typeface="Arial" panose="020B0604020202020204" pitchFamily="34" charset="0"/>
                <a:cs typeface="Arial" panose="020B0604020202020204" pitchFamily="34" charset="0"/>
              </a:rPr>
              <a:t>Przyjęcie w biznesplanie nierealnych założeń, może skutkować negatywnymi konsekwencjami. Z jednej strony wnioskodawca może mieć trudności w osiągnięciu w wyniku realizacji operacji, określonego w umowie, ilościowego lub wartościowego poziomu sprzedaży produktów, z drugiej zaś - niepoprawnie sporządzony, niespójny, nierealny lub niewiarygodny biznesplan - może być oceniony negatywnie. </a:t>
            </a:r>
          </a:p>
          <a:p>
            <a:pPr marL="342900" indent="-342900" algn="just">
              <a:lnSpc>
                <a:spcPct val="110000"/>
              </a:lnSpc>
              <a:spcBef>
                <a:spcPts val="600"/>
              </a:spcBef>
              <a:spcAft>
                <a:spcPts val="600"/>
              </a:spcAft>
              <a:buFont typeface="Arial" panose="020B0604020202020204" pitchFamily="34" charset="0"/>
              <a:buChar char="•"/>
              <a:tabLst>
                <a:tab pos="407035" algn="l"/>
              </a:tabLst>
            </a:pPr>
            <a:r>
              <a:rPr lang="pl-PL" sz="1800" b="0" i="0" u="none" strike="noStrike" baseline="0" dirty="0">
                <a:solidFill>
                  <a:srgbClr val="000000"/>
                </a:solidFill>
                <a:latin typeface="Arial" panose="020B0604020202020204" pitchFamily="34" charset="0"/>
                <a:cs typeface="Arial" panose="020B0604020202020204" pitchFamily="34" charset="0"/>
              </a:rPr>
              <a:t>Biznesplan jest wypełniany w ścisłym powiązaniu z wnioskiem o przyznanie pomocy. Informacje zawarte w biznesplanie oraz wniosku o przyznanie pomocy muszą być ze sobą zgodne (kwota pomocy, terminy realizacji operacji, liczba miejsc pracy, cele projektu, zakres operacji, lokalizacja, itd.). </a:t>
            </a:r>
          </a:p>
          <a:p>
            <a:pPr marL="342900" indent="-342900" algn="just">
              <a:lnSpc>
                <a:spcPct val="110000"/>
              </a:lnSpc>
              <a:spcBef>
                <a:spcPts val="600"/>
              </a:spcBef>
              <a:spcAft>
                <a:spcPts val="600"/>
              </a:spcAft>
              <a:buFont typeface="Arial" panose="020B0604020202020204" pitchFamily="34" charset="0"/>
              <a:buChar char="•"/>
              <a:tabLst>
                <a:tab pos="407035" algn="l"/>
              </a:tabLst>
            </a:pPr>
            <a:r>
              <a:rPr lang="pl-PL" sz="1800" b="0" i="0" u="none" strike="noStrike" baseline="0" dirty="0">
                <a:solidFill>
                  <a:srgbClr val="000000"/>
                </a:solidFill>
                <a:latin typeface="Arial" panose="020B0604020202020204" pitchFamily="34" charset="0"/>
                <a:cs typeface="Arial" panose="020B0604020202020204" pitchFamily="34" charset="0"/>
              </a:rPr>
              <a:t>Dokument należy wypełnić elektronicznie i wydrukować. </a:t>
            </a:r>
          </a:p>
          <a:p>
            <a:pPr marL="342900" indent="-342900" algn="just">
              <a:lnSpc>
                <a:spcPct val="110000"/>
              </a:lnSpc>
              <a:spcBef>
                <a:spcPts val="600"/>
              </a:spcBef>
              <a:spcAft>
                <a:spcPts val="600"/>
              </a:spcAft>
              <a:buFont typeface="Arial" panose="020B0604020202020204" pitchFamily="34" charset="0"/>
              <a:buChar char="•"/>
              <a:tabLst>
                <a:tab pos="407035" algn="l"/>
              </a:tabLst>
            </a:pPr>
            <a:r>
              <a:rPr lang="pl-PL" sz="1800" dirty="0">
                <a:effectLst/>
                <a:latin typeface="Arial" panose="020B0604020202020204" pitchFamily="34" charset="0"/>
                <a:ea typeface="Times New Roman" panose="02020603050405020304" pitchFamily="18" charset="0"/>
                <a:cs typeface="Arial" panose="020B0604020202020204" pitchFamily="34" charset="0"/>
              </a:rPr>
              <a:t>Wymóg składania wraz z wnioskiem uproszczonego planu biznesowego nie dotyczy wnioskodawców, których działalność nie jest nastawiona na osiąganie zysku.</a:t>
            </a:r>
          </a:p>
          <a:p>
            <a:endParaRPr lang="pl-PL" sz="1800" b="0" i="0" u="none" strike="noStrike" baseline="0" dirty="0">
              <a:solidFill>
                <a:srgbClr val="000000"/>
              </a:solidFill>
              <a:latin typeface="Times New Roman" panose="02020603050405020304" pitchFamily="18"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b="0" i="0" u="none" strike="noStrike" baseline="0" dirty="0">
              <a:solidFill>
                <a:srgbClr val="000000"/>
              </a:solidFill>
              <a:latin typeface="Times New Roman" panose="02020603050405020304" pitchFamily="18"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dirty="0">
              <a:effectLst/>
              <a:latin typeface="Times New Roman" panose="02020603050405020304" pitchFamily="18" charset="0"/>
              <a:ea typeface="Times New Roman" panose="02020603050405020304" pitchFamily="18" charset="0"/>
            </a:endParaRPr>
          </a:p>
        </p:txBody>
      </p:sp>
      <p:pic>
        <p:nvPicPr>
          <p:cNvPr id="8" name="Obraz 7">
            <a:extLst>
              <a:ext uri="{FF2B5EF4-FFF2-40B4-BE49-F238E27FC236}">
                <a16:creationId xmlns:a16="http://schemas.microsoft.com/office/drawing/2014/main" xmlns="" id="{932486AD-1B5A-4E54-B88F-BBAA883F22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4197013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581418"/>
            <a:ext cx="10444294" cy="671119"/>
          </a:xfrm>
        </p:spPr>
        <p:txBody>
          <a:bodyPr>
            <a:normAutofit/>
          </a:bodyPr>
          <a:lstStyle/>
          <a:p>
            <a:r>
              <a:rPr lang="pl-PL" sz="24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rPr>
              <a:t>P</a:t>
            </a:r>
            <a:r>
              <a:rPr lang="pl-PL" sz="2400" b="1"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rPr>
              <a:t>odstawy prawne</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494951" y="2265028"/>
            <a:ext cx="11030376" cy="3179426"/>
          </a:xfrm>
        </p:spPr>
        <p:txBody>
          <a:bodyPr>
            <a:normAutofit/>
          </a:bodyPr>
          <a:lstStyle/>
          <a:p>
            <a:pPr algn="just" fontAlgn="base"/>
            <a:r>
              <a:rPr lang="pl-PL" sz="2000" i="0" dirty="0">
                <a:solidFill>
                  <a:srgbClr val="1B1B1B"/>
                </a:solidFill>
                <a:effectLst/>
                <a:latin typeface="Arial" panose="020B0604020202020204" pitchFamily="34" charset="0"/>
                <a:cs typeface="Arial" panose="020B0604020202020204" pitchFamily="34" charset="0"/>
              </a:rPr>
              <a:t>Program Operacyjny „Rybactwo i Morze” na lata 2014-2020 (PO RYBY 2014-2020) </a:t>
            </a:r>
            <a:br>
              <a:rPr lang="pl-PL" sz="2000" i="0" dirty="0">
                <a:solidFill>
                  <a:srgbClr val="1B1B1B"/>
                </a:solidFill>
                <a:effectLst/>
                <a:latin typeface="Arial" panose="020B0604020202020204" pitchFamily="34" charset="0"/>
                <a:cs typeface="Arial" panose="020B0604020202020204" pitchFamily="34" charset="0"/>
              </a:rPr>
            </a:br>
            <a:r>
              <a:rPr lang="pl-PL" sz="2000" i="0" dirty="0">
                <a:solidFill>
                  <a:srgbClr val="1B1B1B"/>
                </a:solidFill>
                <a:effectLst/>
                <a:latin typeface="Arial" panose="020B0604020202020204" pitchFamily="34" charset="0"/>
                <a:cs typeface="Arial" panose="020B0604020202020204" pitchFamily="34" charset="0"/>
              </a:rPr>
              <a:t>jest krajowym instrumentem wdrażania Europejskiego Funduszu Morskiego i Rybackiego (EFMR), wchodzącego w skład Europejskich Funduszy Strukturalnych i Inwestycyjnych.</a:t>
            </a:r>
            <a:endParaRPr lang="pl-PL" sz="2000" dirty="0">
              <a:latin typeface="Arial" panose="020B0604020202020204" pitchFamily="34" charset="0"/>
              <a:cs typeface="Arial" panose="020B0604020202020204" pitchFamily="34" charset="0"/>
            </a:endParaRPr>
          </a:p>
          <a:p>
            <a:pPr marL="342900" indent="-342900" algn="just" fontAlgn="base">
              <a:buFont typeface="Arial" panose="020B0604020202020204" pitchFamily="34" charset="0"/>
              <a:buChar char="•"/>
            </a:pPr>
            <a:endParaRPr lang="pl-PL" sz="2000" dirty="0">
              <a:solidFill>
                <a:srgbClr val="000000"/>
              </a:solidFill>
              <a:latin typeface="Arial" panose="020B0604020202020204" pitchFamily="34" charset="0"/>
              <a:cs typeface="Arial" panose="020B0604020202020204" pitchFamily="34" charset="0"/>
            </a:endParaRPr>
          </a:p>
          <a:p>
            <a:pPr marL="342900" indent="-342900" algn="just" fontAlgn="base">
              <a:buFont typeface="Arial" panose="020B0604020202020204" pitchFamily="34" charset="0"/>
              <a:buChar char="•"/>
            </a:pPr>
            <a:endParaRPr lang="pl-PL" sz="2000" dirty="0">
              <a:solidFill>
                <a:srgbClr val="000000"/>
              </a:solidFill>
              <a:latin typeface="Arial" panose="020B0604020202020204" pitchFamily="34" charset="0"/>
              <a:cs typeface="Arial" panose="020B0604020202020204" pitchFamily="34" charset="0"/>
            </a:endParaRPr>
          </a:p>
          <a:p>
            <a:endParaRPr lang="pl-PL" dirty="0"/>
          </a:p>
        </p:txBody>
      </p:sp>
      <p:pic>
        <p:nvPicPr>
          <p:cNvPr id="8" name="Obraz 7">
            <a:extLst>
              <a:ext uri="{FF2B5EF4-FFF2-40B4-BE49-F238E27FC236}">
                <a16:creationId xmlns:a16="http://schemas.microsoft.com/office/drawing/2014/main" xmlns="" id="{8B359F3A-CB8E-4CB9-B2D8-C075CC191C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9299086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10394"/>
            <a:ext cx="10444294" cy="612395"/>
          </a:xfrm>
        </p:spPr>
        <p:txBody>
          <a:bodyPr>
            <a:normAutofit/>
          </a:bodyPr>
          <a:lstStyle/>
          <a:p>
            <a:r>
              <a:rPr lang="pl-PL" sz="2400" b="1" i="0" dirty="0">
                <a:solidFill>
                  <a:schemeClr val="accent6">
                    <a:lumMod val="75000"/>
                  </a:schemeClr>
                </a:solidFill>
                <a:effectLst/>
                <a:latin typeface="Arial" panose="020B0604020202020204" pitchFamily="34" charset="0"/>
                <a:cs typeface="Arial" panose="020B0604020202020204" pitchFamily="34" charset="0"/>
              </a:rPr>
              <a:t>Biznesplan – elementy</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85768" y="1048624"/>
            <a:ext cx="10620463" cy="4488110"/>
          </a:xfrm>
        </p:spPr>
        <p:txBody>
          <a:bodyPr>
            <a:normAutofit/>
          </a:bodyPr>
          <a:lstStyle/>
          <a:p>
            <a:pPr marL="342900" indent="-342900" algn="just">
              <a:lnSpc>
                <a:spcPct val="120000"/>
              </a:lnSpc>
              <a:spcBef>
                <a:spcPts val="0"/>
              </a:spcBef>
              <a:buFont typeface="Arial" panose="020B0604020202020204" pitchFamily="34" charset="0"/>
              <a:buChar char="•"/>
              <a:tabLst>
                <a:tab pos="407035" algn="l"/>
              </a:tabLst>
            </a:pPr>
            <a:r>
              <a:rPr lang="pl-PL" sz="1400" b="1" dirty="0">
                <a:effectLst/>
                <a:latin typeface="Arial" panose="020B0604020202020204" pitchFamily="34" charset="0"/>
                <a:cs typeface="Arial" panose="020B0604020202020204" pitchFamily="34" charset="0"/>
              </a:rPr>
              <a:t>Charakterystyka działalności przedsiębiorstwa</a:t>
            </a:r>
            <a:r>
              <a:rPr lang="pl-PL" sz="1400" dirty="0">
                <a:effectLst/>
                <a:latin typeface="Arial" panose="020B0604020202020204" pitchFamily="34" charset="0"/>
                <a:cs typeface="Arial" panose="020B0604020202020204" pitchFamily="34" charset="0"/>
              </a:rPr>
              <a:t>: dane przedsiębiorstwa, lokalizacja, zakres działalności, rodzaj świadczonych usług, wytwarzanych produktów, powstanie, historia i pozycja na rynku.</a:t>
            </a:r>
          </a:p>
          <a:p>
            <a:pPr marL="342900" indent="-342900" algn="just">
              <a:lnSpc>
                <a:spcPct val="120000"/>
              </a:lnSpc>
              <a:spcBef>
                <a:spcPts val="0"/>
              </a:spcBef>
              <a:buFont typeface="Arial" panose="020B0604020202020204" pitchFamily="34" charset="0"/>
              <a:buChar char="•"/>
              <a:tabLst>
                <a:tab pos="407035" algn="l"/>
              </a:tabLst>
            </a:pPr>
            <a:r>
              <a:rPr lang="pl-PL" sz="1400" b="1" dirty="0">
                <a:effectLst/>
                <a:latin typeface="Arial" panose="020B0604020202020204" pitchFamily="34" charset="0"/>
                <a:ea typeface="Times New Roman" panose="02020603050405020304" pitchFamily="18" charset="0"/>
                <a:cs typeface="Arial" panose="020B0604020202020204" pitchFamily="34" charset="0"/>
              </a:rPr>
              <a:t>Charakterystyka kluczowych osób dla działalności przedsiębiorstwa </a:t>
            </a:r>
            <a:r>
              <a:rPr lang="pl-PL" sz="1400" dirty="0">
                <a:effectLst/>
                <a:latin typeface="Arial" panose="020B0604020202020204" pitchFamily="34" charset="0"/>
                <a:ea typeface="Times New Roman" panose="02020603050405020304" pitchFamily="18" charset="0"/>
                <a:cs typeface="Arial" panose="020B0604020202020204" pitchFamily="34" charset="0"/>
              </a:rPr>
              <a:t>(kadry zarządzającej): stanowiska, zakres działania, wykształcenie, doświadczenie.</a:t>
            </a:r>
          </a:p>
          <a:p>
            <a:pPr marL="342900" indent="-342900" algn="just">
              <a:lnSpc>
                <a:spcPct val="120000"/>
              </a:lnSpc>
              <a:spcBef>
                <a:spcPts val="0"/>
              </a:spcBef>
              <a:buFont typeface="Arial" panose="020B0604020202020204" pitchFamily="34" charset="0"/>
              <a:buChar char="•"/>
              <a:tabLst>
                <a:tab pos="407035" algn="l"/>
              </a:tabLst>
            </a:pPr>
            <a:r>
              <a:rPr lang="pl-PL" sz="1400" b="1" dirty="0">
                <a:latin typeface="Arial" panose="020B0604020202020204" pitchFamily="34" charset="0"/>
                <a:ea typeface="Times New Roman" panose="02020603050405020304" pitchFamily="18" charset="0"/>
                <a:cs typeface="Arial" panose="020B0604020202020204" pitchFamily="34" charset="0"/>
              </a:rPr>
              <a:t>Informacje o personelu</a:t>
            </a:r>
            <a:r>
              <a:rPr lang="pl-PL" sz="1400" dirty="0">
                <a:latin typeface="Arial" panose="020B0604020202020204" pitchFamily="34" charset="0"/>
                <a:ea typeface="Times New Roman" panose="02020603050405020304" pitchFamily="18" charset="0"/>
                <a:cs typeface="Arial" panose="020B0604020202020204" pitchFamily="34" charset="0"/>
              </a:rPr>
              <a:t>: nazwy stanowisk, liczba zatrudnionych na podstawie umowy o pracę oraz umów cywilno-prawnych.</a:t>
            </a:r>
          </a:p>
          <a:p>
            <a:pPr marL="342900" indent="-342900" algn="just">
              <a:lnSpc>
                <a:spcPct val="120000"/>
              </a:lnSpc>
              <a:spcBef>
                <a:spcPts val="0"/>
              </a:spcBef>
              <a:buFont typeface="Arial" panose="020B0604020202020204" pitchFamily="34" charset="0"/>
              <a:buChar char="•"/>
              <a:tabLst>
                <a:tab pos="407035" algn="l"/>
              </a:tabLst>
            </a:pPr>
            <a:r>
              <a:rPr lang="pl-PL" sz="1400" b="1" dirty="0">
                <a:effectLst/>
                <a:latin typeface="Arial" panose="020B0604020202020204" pitchFamily="34" charset="0"/>
                <a:ea typeface="Times New Roman" panose="02020603050405020304" pitchFamily="18" charset="0"/>
                <a:cs typeface="Arial" panose="020B0604020202020204" pitchFamily="34" charset="0"/>
              </a:rPr>
              <a:t>Stan wartościowy majątku wnioskodawcy</a:t>
            </a:r>
            <a:r>
              <a:rPr lang="pl-PL" sz="1400" dirty="0">
                <a:effectLst/>
                <a:latin typeface="Arial" panose="020B0604020202020204" pitchFamily="34" charset="0"/>
                <a:ea typeface="Times New Roman" panose="02020603050405020304" pitchFamily="18" charset="0"/>
                <a:cs typeface="Arial" panose="020B0604020202020204" pitchFamily="34" charset="0"/>
              </a:rPr>
              <a:t>: grunty, budynki, urządzenia, sprzęt, środki transportu oraz ich wartość.</a:t>
            </a:r>
          </a:p>
          <a:p>
            <a:pPr marL="342900" indent="-342900" algn="just">
              <a:lnSpc>
                <a:spcPct val="120000"/>
              </a:lnSpc>
              <a:spcBef>
                <a:spcPts val="0"/>
              </a:spcBef>
              <a:buFont typeface="Arial" panose="020B0604020202020204" pitchFamily="34" charset="0"/>
              <a:buChar char="•"/>
              <a:tabLst>
                <a:tab pos="407035" algn="l"/>
              </a:tabLst>
            </a:pPr>
            <a:r>
              <a:rPr lang="pl-PL" sz="1400" b="1" dirty="0">
                <a:latin typeface="Arial" panose="020B0604020202020204" pitchFamily="34" charset="0"/>
                <a:ea typeface="Times New Roman" panose="02020603050405020304" pitchFamily="18" charset="0"/>
                <a:cs typeface="Arial" panose="020B0604020202020204" pitchFamily="34" charset="0"/>
              </a:rPr>
              <a:t>Opis operacji, jej cele i zakres</a:t>
            </a:r>
            <a:r>
              <a:rPr lang="pl-PL" sz="1400" dirty="0">
                <a:latin typeface="Arial" panose="020B0604020202020204" pitchFamily="34" charset="0"/>
                <a:ea typeface="Times New Roman" panose="02020603050405020304" pitchFamily="18" charset="0"/>
                <a:cs typeface="Arial" panose="020B0604020202020204" pitchFamily="34" charset="0"/>
              </a:rPr>
              <a:t>: zgodnie z wnioskiem o dofinansowanie.</a:t>
            </a:r>
          </a:p>
          <a:p>
            <a:pPr marL="342900" indent="-342900" algn="just">
              <a:lnSpc>
                <a:spcPct val="120000"/>
              </a:lnSpc>
              <a:spcBef>
                <a:spcPts val="0"/>
              </a:spcBef>
              <a:buFont typeface="Arial" panose="020B0604020202020204" pitchFamily="34" charset="0"/>
              <a:buChar char="•"/>
              <a:tabLst>
                <a:tab pos="407035" algn="l"/>
              </a:tabLst>
            </a:pPr>
            <a:r>
              <a:rPr lang="pl-PL" sz="1400" b="1" dirty="0">
                <a:latin typeface="Arial" panose="020B0604020202020204" pitchFamily="34" charset="0"/>
                <a:ea typeface="Times New Roman" panose="02020603050405020304" pitchFamily="18" charset="0"/>
                <a:cs typeface="Arial" panose="020B0604020202020204" pitchFamily="34" charset="0"/>
              </a:rPr>
              <a:t>Stan przygotowań do realizacji operacji: </a:t>
            </a:r>
            <a:r>
              <a:rPr lang="pl-PL" sz="1400" dirty="0">
                <a:latin typeface="Arial" panose="020B0604020202020204" pitchFamily="34" charset="0"/>
                <a:ea typeface="Times New Roman" panose="02020603050405020304" pitchFamily="18" charset="0"/>
                <a:cs typeface="Arial" panose="020B0604020202020204" pitchFamily="34" charset="0"/>
              </a:rPr>
              <a:t>działania podjęte w celu realizacji operacji, np. wstępne umowy z wykonawcami, projekty budowlane, kosztorysy, uzyskanie niezbędnych zezwoleń, itp.</a:t>
            </a:r>
          </a:p>
          <a:p>
            <a:pPr marL="342900" indent="-342900" algn="just">
              <a:lnSpc>
                <a:spcPct val="120000"/>
              </a:lnSpc>
              <a:spcBef>
                <a:spcPts val="0"/>
              </a:spcBef>
              <a:buFont typeface="Arial" panose="020B0604020202020204" pitchFamily="34" charset="0"/>
              <a:buChar char="•"/>
              <a:tabLst>
                <a:tab pos="407035" algn="l"/>
              </a:tabLst>
            </a:pPr>
            <a:r>
              <a:rPr lang="pl-PL" sz="1400" b="1" dirty="0">
                <a:latin typeface="Arial" panose="020B0604020202020204" pitchFamily="34" charset="0"/>
                <a:ea typeface="Times New Roman" panose="02020603050405020304" pitchFamily="18" charset="0"/>
                <a:cs typeface="Arial" panose="020B0604020202020204" pitchFamily="34" charset="0"/>
              </a:rPr>
              <a:t>Wizja strategiczna przedsiębiorstwa: </a:t>
            </a:r>
            <a:r>
              <a:rPr lang="pl-PL" sz="1400" dirty="0">
                <a:latin typeface="Arial" panose="020B0604020202020204" pitchFamily="34" charset="0"/>
                <a:ea typeface="Times New Roman" panose="02020603050405020304" pitchFamily="18" charset="0"/>
                <a:cs typeface="Arial" panose="020B0604020202020204" pitchFamily="34" charset="0"/>
              </a:rPr>
              <a:t>funkcjonowanie przedsiębiorstwa w przyszłości, wizerunek, pozycja rynkowa, zaawansowanie technologiczne, organizacja, itp.</a:t>
            </a:r>
          </a:p>
          <a:p>
            <a:pPr marL="342900" indent="-342900" algn="just">
              <a:lnSpc>
                <a:spcPct val="120000"/>
              </a:lnSpc>
              <a:spcBef>
                <a:spcPts val="0"/>
              </a:spcBef>
              <a:buFont typeface="Arial" panose="020B0604020202020204" pitchFamily="34" charset="0"/>
              <a:buChar char="•"/>
              <a:tabLst>
                <a:tab pos="407035" algn="l"/>
              </a:tabLst>
            </a:pPr>
            <a:r>
              <a:rPr lang="pl-PL" sz="1400" b="1" dirty="0">
                <a:latin typeface="Arial" panose="020B0604020202020204" pitchFamily="34" charset="0"/>
                <a:ea typeface="Times New Roman" panose="02020603050405020304" pitchFamily="18" charset="0"/>
                <a:cs typeface="Arial" panose="020B0604020202020204" pitchFamily="34" charset="0"/>
              </a:rPr>
              <a:t>Źródła finansowania operacji: </a:t>
            </a:r>
            <a:r>
              <a:rPr lang="pl-PL" sz="1400" dirty="0">
                <a:latin typeface="Arial" panose="020B0604020202020204" pitchFamily="34" charset="0"/>
                <a:ea typeface="Times New Roman" panose="02020603050405020304" pitchFamily="18" charset="0"/>
                <a:cs typeface="Arial" panose="020B0604020202020204" pitchFamily="34" charset="0"/>
              </a:rPr>
              <a:t>środki własne, w tym pożyczki, kredyty oraz dofinansowanie ze środków Programu.</a:t>
            </a:r>
          </a:p>
          <a:p>
            <a:pPr marL="342900" indent="-342900" algn="just">
              <a:lnSpc>
                <a:spcPct val="120000"/>
              </a:lnSpc>
              <a:spcBef>
                <a:spcPts val="0"/>
              </a:spcBef>
              <a:buFont typeface="Arial" panose="020B0604020202020204" pitchFamily="34" charset="0"/>
              <a:buChar char="•"/>
              <a:tabLst>
                <a:tab pos="407035" algn="l"/>
              </a:tabLst>
            </a:pPr>
            <a:r>
              <a:rPr lang="pl-PL" sz="1400" b="1" dirty="0">
                <a:latin typeface="Arial" panose="020B0604020202020204" pitchFamily="34" charset="0"/>
                <a:ea typeface="Times New Roman" panose="02020603050405020304" pitchFamily="18" charset="0"/>
                <a:cs typeface="Arial" panose="020B0604020202020204" pitchFamily="34" charset="0"/>
              </a:rPr>
              <a:t>Analiza SWOT i uzasadnienie operacji w kontekście analizy.</a:t>
            </a:r>
          </a:p>
          <a:p>
            <a:pPr marL="342900" indent="-342900" algn="just">
              <a:lnSpc>
                <a:spcPct val="120000"/>
              </a:lnSpc>
              <a:spcBef>
                <a:spcPts val="0"/>
              </a:spcBef>
              <a:buFont typeface="Arial" panose="020B0604020202020204" pitchFamily="34" charset="0"/>
              <a:buChar char="•"/>
              <a:tabLst>
                <a:tab pos="407035" algn="l"/>
              </a:tabLst>
            </a:pPr>
            <a:r>
              <a:rPr lang="pl-PL" sz="1400" b="1" dirty="0">
                <a:latin typeface="Arial" panose="020B0604020202020204" pitchFamily="34" charset="0"/>
                <a:ea typeface="Times New Roman" panose="02020603050405020304" pitchFamily="18" charset="0"/>
                <a:cs typeface="Arial" panose="020B0604020202020204" pitchFamily="34" charset="0"/>
              </a:rPr>
              <a:t>Plan działań marketingowych: </a:t>
            </a:r>
            <a:r>
              <a:rPr lang="pl-PL" sz="1400" dirty="0">
                <a:latin typeface="Arial" panose="020B0604020202020204" pitchFamily="34" charset="0"/>
                <a:ea typeface="Times New Roman" panose="02020603050405020304" pitchFamily="18" charset="0"/>
                <a:cs typeface="Arial" panose="020B0604020202020204" pitchFamily="34" charset="0"/>
              </a:rPr>
              <a:t>sposób dystrybucji i promocji, działania reklamowe, opis rynku (nabywcy, ich potrzeby, oczekiwania, obszar działania, potencjalne obszary ryzyka.</a:t>
            </a:r>
          </a:p>
          <a:p>
            <a:pPr marL="342900" indent="-342900" algn="just">
              <a:lnSpc>
                <a:spcPct val="120000"/>
              </a:lnSpc>
              <a:spcBef>
                <a:spcPts val="0"/>
              </a:spcBef>
              <a:buFont typeface="Arial" panose="020B0604020202020204" pitchFamily="34" charset="0"/>
              <a:buChar char="•"/>
              <a:tabLst>
                <a:tab pos="407035" algn="l"/>
              </a:tabLst>
            </a:pPr>
            <a:r>
              <a:rPr lang="pl-PL" sz="1400" b="1" dirty="0">
                <a:latin typeface="Arial" panose="020B0604020202020204" pitchFamily="34" charset="0"/>
                <a:ea typeface="Times New Roman" panose="02020603050405020304" pitchFamily="18" charset="0"/>
                <a:cs typeface="Arial" panose="020B0604020202020204" pitchFamily="34" charset="0"/>
              </a:rPr>
              <a:t>Uproszczona analiza finansowa operacji:</a:t>
            </a:r>
            <a:r>
              <a:rPr lang="pl-PL" sz="1400" dirty="0">
                <a:latin typeface="Arial" panose="020B0604020202020204" pitchFamily="34" charset="0"/>
                <a:ea typeface="Times New Roman" panose="02020603050405020304" pitchFamily="18" charset="0"/>
                <a:cs typeface="Arial" panose="020B0604020202020204" pitchFamily="34" charset="0"/>
              </a:rPr>
              <a:t> bilans, rachunek zysków i strat, analiza wskaźnikowa.</a:t>
            </a:r>
          </a:p>
          <a:p>
            <a:pPr marL="342900" indent="-342900" algn="just">
              <a:lnSpc>
                <a:spcPct val="120000"/>
              </a:lnSpc>
              <a:spcBef>
                <a:spcPts val="0"/>
              </a:spcBef>
              <a:buFont typeface="Arial" panose="020B0604020202020204" pitchFamily="34" charset="0"/>
              <a:buChar char="•"/>
              <a:tabLst>
                <a:tab pos="407035" algn="l"/>
              </a:tabLst>
            </a:pPr>
            <a:r>
              <a:rPr lang="pl-PL" sz="1400" b="1" dirty="0">
                <a:latin typeface="Arial" panose="020B0604020202020204" pitchFamily="34" charset="0"/>
                <a:ea typeface="Times New Roman" panose="02020603050405020304" pitchFamily="18" charset="0"/>
                <a:cs typeface="Arial" panose="020B0604020202020204" pitchFamily="34" charset="0"/>
              </a:rPr>
              <a:t>Podsumowanie: </a:t>
            </a:r>
            <a:r>
              <a:rPr lang="pl-PL" sz="1400" dirty="0">
                <a:latin typeface="Arial" panose="020B0604020202020204" pitchFamily="34" charset="0"/>
                <a:ea typeface="Times New Roman" panose="02020603050405020304" pitchFamily="18" charset="0"/>
                <a:cs typeface="Arial" panose="020B0604020202020204" pitchFamily="34" charset="0"/>
              </a:rPr>
              <a:t>wnioski wynikające z przedstawionych analiz, dodatkowe rekomendacje. </a:t>
            </a:r>
          </a:p>
          <a:p>
            <a:pPr marL="342900" indent="-342900" algn="l">
              <a:lnSpc>
                <a:spcPct val="120000"/>
              </a:lnSpc>
              <a:spcBef>
                <a:spcPts val="0"/>
              </a:spcBef>
              <a:buFont typeface="Arial" panose="020B0604020202020204" pitchFamily="34" charset="0"/>
              <a:buChar char="•"/>
              <a:tabLst>
                <a:tab pos="407035" algn="l"/>
              </a:tabLst>
            </a:pPr>
            <a:endParaRPr lang="pl-PL" sz="1500" dirty="0">
              <a:latin typeface="Arial" panose="020B0604020202020204" pitchFamily="34" charset="0"/>
              <a:ea typeface="Times New Roman" panose="02020603050405020304" pitchFamily="18" charset="0"/>
              <a:cs typeface="Arial" panose="020B0604020202020204" pitchFamily="34" charset="0"/>
            </a:endParaRPr>
          </a:p>
          <a:p>
            <a:pPr marL="342900" indent="-342900" algn="l">
              <a:lnSpc>
                <a:spcPct val="120000"/>
              </a:lnSpc>
              <a:spcBef>
                <a:spcPts val="0"/>
              </a:spcBef>
              <a:buFont typeface="Arial" panose="020B0604020202020204" pitchFamily="34" charset="0"/>
              <a:buChar char="•"/>
              <a:tabLst>
                <a:tab pos="407035" algn="l"/>
              </a:tabLst>
            </a:pPr>
            <a:endParaRPr lang="pl-PL" sz="1500" dirty="0">
              <a:latin typeface="Arial" panose="020B0604020202020204" pitchFamily="34" charset="0"/>
              <a:ea typeface="Times New Roman" panose="02020603050405020304" pitchFamily="18" charset="0"/>
              <a:cs typeface="Arial" panose="020B0604020202020204" pitchFamily="34"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dirty="0">
              <a:latin typeface="Times New Roman" panose="02020603050405020304" pitchFamily="18" charset="0"/>
              <a:ea typeface="Times New Roman" panose="02020603050405020304" pitchFamily="18"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dirty="0">
              <a:effectLst/>
              <a:latin typeface="Times New Roman" panose="02020603050405020304" pitchFamily="18" charset="0"/>
              <a:ea typeface="Times New Roman" panose="02020603050405020304" pitchFamily="18"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dirty="0">
              <a:effectLst/>
              <a:latin typeface="Times New Roman" panose="02020603050405020304" pitchFamily="18" charset="0"/>
              <a:ea typeface="Times New Roman" panose="02020603050405020304" pitchFamily="18"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b="1" dirty="0">
              <a:effectLst/>
              <a:latin typeface="Times New Roman" panose="02020603050405020304" pitchFamily="18" charset="0"/>
            </a:endParaRPr>
          </a:p>
          <a:p>
            <a:endParaRPr lang="pl-PL" sz="1800" b="0" i="0" u="none" strike="noStrike" baseline="0" dirty="0">
              <a:solidFill>
                <a:srgbClr val="000000"/>
              </a:solidFill>
              <a:latin typeface="Times New Roman" panose="02020603050405020304" pitchFamily="18"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b="0" i="0" u="none" strike="noStrike" baseline="0" dirty="0">
              <a:solidFill>
                <a:srgbClr val="000000"/>
              </a:solidFill>
              <a:latin typeface="Times New Roman" panose="02020603050405020304" pitchFamily="18"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dirty="0">
              <a:effectLst/>
              <a:latin typeface="Times New Roman" panose="02020603050405020304" pitchFamily="18" charset="0"/>
              <a:ea typeface="Times New Roman" panose="02020603050405020304" pitchFamily="18" charset="0"/>
            </a:endParaRPr>
          </a:p>
        </p:txBody>
      </p:sp>
      <p:pic>
        <p:nvPicPr>
          <p:cNvPr id="8" name="Obraz 7">
            <a:extLst>
              <a:ext uri="{FF2B5EF4-FFF2-40B4-BE49-F238E27FC236}">
                <a16:creationId xmlns:a16="http://schemas.microsoft.com/office/drawing/2014/main" xmlns="" id="{932486AD-1B5A-4E54-B88F-BBAA883F22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15064469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10394"/>
            <a:ext cx="10444294" cy="612395"/>
          </a:xfrm>
        </p:spPr>
        <p:txBody>
          <a:bodyPr>
            <a:normAutofit/>
          </a:bodyPr>
          <a:lstStyle/>
          <a:p>
            <a:r>
              <a:rPr lang="pl-PL" sz="2400" b="1" i="0" dirty="0">
                <a:solidFill>
                  <a:schemeClr val="accent6">
                    <a:lumMod val="75000"/>
                  </a:schemeClr>
                </a:solidFill>
                <a:effectLst/>
                <a:latin typeface="Arial" panose="020B0604020202020204" pitchFamily="34" charset="0"/>
                <a:cs typeface="Arial" panose="020B0604020202020204" pitchFamily="34" charset="0"/>
              </a:rPr>
              <a:t>Biznesplan – analiza SWOT</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85768" y="1048624"/>
            <a:ext cx="10620463" cy="4488110"/>
          </a:xfrm>
        </p:spPr>
        <p:txBody>
          <a:bodyPr>
            <a:normAutofit/>
          </a:bodyPr>
          <a:lstStyle/>
          <a:p>
            <a:pPr algn="l">
              <a:lnSpc>
                <a:spcPct val="120000"/>
              </a:lnSpc>
              <a:spcBef>
                <a:spcPts val="0"/>
              </a:spcBef>
              <a:tabLst>
                <a:tab pos="407035" algn="l"/>
              </a:tabLst>
            </a:pPr>
            <a:endParaRPr lang="pl-PL" sz="1500" dirty="0">
              <a:latin typeface="Arial" panose="020B0604020202020204" pitchFamily="34" charset="0"/>
              <a:ea typeface="Times New Roman" panose="02020603050405020304" pitchFamily="18" charset="0"/>
              <a:cs typeface="Arial" panose="020B0604020202020204" pitchFamily="34" charset="0"/>
            </a:endParaRPr>
          </a:p>
          <a:p>
            <a:pPr marL="342900" indent="-342900" algn="l">
              <a:lnSpc>
                <a:spcPct val="120000"/>
              </a:lnSpc>
              <a:spcBef>
                <a:spcPts val="0"/>
              </a:spcBef>
              <a:buFont typeface="Arial" panose="020B0604020202020204" pitchFamily="34" charset="0"/>
              <a:buChar char="•"/>
              <a:tabLst>
                <a:tab pos="407035" algn="l"/>
              </a:tabLst>
            </a:pPr>
            <a:endParaRPr lang="pl-PL" sz="1500" dirty="0">
              <a:latin typeface="Arial" panose="020B0604020202020204" pitchFamily="34" charset="0"/>
              <a:ea typeface="Times New Roman" panose="02020603050405020304" pitchFamily="18" charset="0"/>
              <a:cs typeface="Arial" panose="020B0604020202020204" pitchFamily="34"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dirty="0">
              <a:latin typeface="Times New Roman" panose="02020603050405020304" pitchFamily="18" charset="0"/>
              <a:ea typeface="Times New Roman" panose="02020603050405020304" pitchFamily="18"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dirty="0">
              <a:effectLst/>
              <a:latin typeface="Times New Roman" panose="02020603050405020304" pitchFamily="18" charset="0"/>
              <a:ea typeface="Times New Roman" panose="02020603050405020304" pitchFamily="18"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dirty="0">
              <a:effectLst/>
              <a:latin typeface="Times New Roman" panose="02020603050405020304" pitchFamily="18" charset="0"/>
              <a:ea typeface="Times New Roman" panose="02020603050405020304" pitchFamily="18"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b="1" dirty="0">
              <a:effectLst/>
              <a:latin typeface="Times New Roman" panose="02020603050405020304" pitchFamily="18" charset="0"/>
            </a:endParaRPr>
          </a:p>
          <a:p>
            <a:endParaRPr lang="pl-PL" sz="1800" b="0" i="0" u="none" strike="noStrike" baseline="0" dirty="0">
              <a:solidFill>
                <a:srgbClr val="000000"/>
              </a:solidFill>
              <a:latin typeface="Times New Roman" panose="02020603050405020304" pitchFamily="18"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b="0" i="0" u="none" strike="noStrike" baseline="0" dirty="0">
              <a:solidFill>
                <a:srgbClr val="000000"/>
              </a:solidFill>
              <a:latin typeface="Times New Roman" panose="02020603050405020304" pitchFamily="18" charset="0"/>
            </a:endParaRPr>
          </a:p>
          <a:p>
            <a:pPr marL="342900" indent="-342900" algn="l">
              <a:lnSpc>
                <a:spcPct val="110000"/>
              </a:lnSpc>
              <a:spcBef>
                <a:spcPts val="600"/>
              </a:spcBef>
              <a:spcAft>
                <a:spcPts val="600"/>
              </a:spcAft>
              <a:buFont typeface="Arial" panose="020B0604020202020204" pitchFamily="34" charset="0"/>
              <a:buChar char="•"/>
              <a:tabLst>
                <a:tab pos="407035" algn="l"/>
              </a:tabLst>
            </a:pPr>
            <a:endParaRPr lang="pl-PL" sz="1800" dirty="0">
              <a:effectLst/>
              <a:latin typeface="Times New Roman" panose="02020603050405020304" pitchFamily="18" charset="0"/>
              <a:ea typeface="Times New Roman" panose="02020603050405020304" pitchFamily="18" charset="0"/>
            </a:endParaRPr>
          </a:p>
        </p:txBody>
      </p:sp>
      <p:pic>
        <p:nvPicPr>
          <p:cNvPr id="8" name="Obraz 7">
            <a:extLst>
              <a:ext uri="{FF2B5EF4-FFF2-40B4-BE49-F238E27FC236}">
                <a16:creationId xmlns:a16="http://schemas.microsoft.com/office/drawing/2014/main" xmlns="" id="{932486AD-1B5A-4E54-B88F-BBAA883F22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31952" y="6094324"/>
            <a:ext cx="6328095" cy="522191"/>
          </a:xfrm>
          <a:prstGeom prst="rect">
            <a:avLst/>
          </a:prstGeom>
        </p:spPr>
      </p:pic>
      <p:graphicFrame>
        <p:nvGraphicFramePr>
          <p:cNvPr id="4" name="Tabela 3">
            <a:extLst>
              <a:ext uri="{FF2B5EF4-FFF2-40B4-BE49-F238E27FC236}">
                <a16:creationId xmlns:a16="http://schemas.microsoft.com/office/drawing/2014/main" xmlns="" id="{3223C473-8D5B-4B72-B6E8-789555EC83B4}"/>
              </a:ext>
            </a:extLst>
          </p:cNvPr>
          <p:cNvGraphicFramePr>
            <a:graphicFrameLocks noGrp="1"/>
          </p:cNvGraphicFramePr>
          <p:nvPr>
            <p:extLst>
              <p:ext uri="{D42A27DB-BD31-4B8C-83A1-F6EECF244321}">
                <p14:modId xmlns:p14="http://schemas.microsoft.com/office/powerpoint/2010/main" val="1580137906"/>
              </p:ext>
            </p:extLst>
          </p:nvPr>
        </p:nvGraphicFramePr>
        <p:xfrm>
          <a:off x="873853" y="948369"/>
          <a:ext cx="10532379" cy="4961261"/>
        </p:xfrm>
        <a:graphic>
          <a:graphicData uri="http://schemas.openxmlformats.org/drawingml/2006/table">
            <a:tbl>
              <a:tblPr firstRow="1" firstCol="1" lastRow="1" lastCol="1" bandRow="1" bandCol="1">
                <a:tableStyleId>{5C22544A-7EE6-4342-B048-85BDC9FD1C3A}</a:tableStyleId>
              </a:tblPr>
              <a:tblGrid>
                <a:gridCol w="5185483">
                  <a:extLst>
                    <a:ext uri="{9D8B030D-6E8A-4147-A177-3AD203B41FA5}">
                      <a16:colId xmlns:a16="http://schemas.microsoft.com/office/drawing/2014/main" xmlns="" val="1462647967"/>
                    </a:ext>
                  </a:extLst>
                </a:gridCol>
                <a:gridCol w="5346896">
                  <a:extLst>
                    <a:ext uri="{9D8B030D-6E8A-4147-A177-3AD203B41FA5}">
                      <a16:colId xmlns:a16="http://schemas.microsoft.com/office/drawing/2014/main" xmlns="" val="2530742241"/>
                    </a:ext>
                  </a:extLst>
                </a:gridCol>
              </a:tblGrid>
              <a:tr h="208026">
                <a:tc gridSpan="2">
                  <a:txBody>
                    <a:bodyPr/>
                    <a:lstStyle/>
                    <a:p>
                      <a:pPr algn="ctr"/>
                      <a:r>
                        <a:rPr lang="pl-PL" sz="1400" b="1" dirty="0">
                          <a:solidFill>
                            <a:schemeClr val="tx1"/>
                          </a:solidFill>
                          <a:effectLst/>
                          <a:latin typeface="Arial" panose="020B0604020202020204" pitchFamily="34" charset="0"/>
                          <a:cs typeface="Arial" panose="020B0604020202020204" pitchFamily="34" charset="0"/>
                        </a:rPr>
                        <a:t>Czynniki wewnętrzne</a:t>
                      </a:r>
                      <a:endParaRPr lang="pl-PL" sz="1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1">
                        <a:lumMod val="40000"/>
                        <a:lumOff val="60000"/>
                      </a:schemeClr>
                    </a:solidFill>
                  </a:tcPr>
                </a:tc>
                <a:tc hMerge="1">
                  <a:txBody>
                    <a:bodyPr/>
                    <a:lstStyle/>
                    <a:p>
                      <a:endParaRPr lang="pl-PL"/>
                    </a:p>
                  </a:txBody>
                  <a:tcPr/>
                </a:tc>
                <a:extLst>
                  <a:ext uri="{0D108BD9-81ED-4DB2-BD59-A6C34878D82A}">
                    <a16:rowId xmlns:a16="http://schemas.microsoft.com/office/drawing/2014/main" xmlns="" val="1441701900"/>
                  </a:ext>
                </a:extLst>
              </a:tr>
              <a:tr h="208026">
                <a:tc>
                  <a:txBody>
                    <a:bodyPr/>
                    <a:lstStyle/>
                    <a:p>
                      <a:pPr algn="ctr"/>
                      <a:r>
                        <a:rPr lang="pl-PL" sz="1400" b="1" dirty="0">
                          <a:solidFill>
                            <a:schemeClr val="tx1"/>
                          </a:solidFill>
                          <a:effectLst/>
                          <a:latin typeface="Arial" panose="020B0604020202020204" pitchFamily="34" charset="0"/>
                          <a:cs typeface="Arial" panose="020B0604020202020204" pitchFamily="34" charset="0"/>
                        </a:rPr>
                        <a:t>Silne strony</a:t>
                      </a:r>
                      <a:endParaRPr lang="pl-PL" sz="1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1">
                        <a:lumMod val="40000"/>
                        <a:lumOff val="60000"/>
                      </a:schemeClr>
                    </a:solidFill>
                  </a:tcPr>
                </a:tc>
                <a:tc>
                  <a:txBody>
                    <a:bodyPr/>
                    <a:lstStyle/>
                    <a:p>
                      <a:pPr algn="ctr"/>
                      <a:r>
                        <a:rPr lang="pl-PL" sz="1400" b="1" dirty="0">
                          <a:solidFill>
                            <a:schemeClr val="tx1"/>
                          </a:solidFill>
                          <a:effectLst/>
                          <a:latin typeface="Arial" panose="020B0604020202020204" pitchFamily="34" charset="0"/>
                          <a:cs typeface="Arial" panose="020B0604020202020204" pitchFamily="34" charset="0"/>
                        </a:rPr>
                        <a:t>Słabe strony</a:t>
                      </a:r>
                      <a:endParaRPr lang="pl-PL" sz="1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xmlns="" val="334372392"/>
                  </a:ext>
                </a:extLst>
              </a:tr>
              <a:tr h="2080260">
                <a:tc>
                  <a:txBody>
                    <a:bodyPr/>
                    <a:lstStyle/>
                    <a:p>
                      <a:r>
                        <a:rPr lang="pl-PL" sz="1400" b="0" kern="1200" dirty="0">
                          <a:solidFill>
                            <a:schemeClr val="tx1"/>
                          </a:solidFill>
                          <a:effectLst/>
                          <a:latin typeface="Arial" panose="020B0604020202020204" pitchFamily="34" charset="0"/>
                          <a:ea typeface="+mn-ea"/>
                          <a:cs typeface="Arial" panose="020B0604020202020204" pitchFamily="34" charset="0"/>
                        </a:rPr>
                        <a:t>Przykładowo: znacząca pozycja na rynku; wystarczające zasoby; duża zdolność konkurowania; dobra opinia wśród klientów; zdolność do korzystania z efektu doświadczeń; przemyślane strategie funkcjonalne (marketingowa, finansowa, produkcyjna, dotycząca zasobów ludzkich oraz badawczo-rozwojowa); dysponowanie unikalną technologią; nowoczesnym i wydajnym parkiem maszynowym; nowoczesnym zapleczem budowlanym; dysponowanie przewagą kosztową; zdolnością do innowacji produktowych; doświadczoną kadrą kierowniczą, itp.</a:t>
                      </a:r>
                      <a:endParaRPr lang="pl-PL" sz="14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400" b="0" kern="1200" dirty="0">
                          <a:solidFill>
                            <a:schemeClr val="tx1"/>
                          </a:solidFill>
                          <a:effectLst/>
                          <a:latin typeface="Arial" panose="020B0604020202020204" pitchFamily="34" charset="0"/>
                          <a:ea typeface="+mn-ea"/>
                          <a:cs typeface="Arial" panose="020B0604020202020204" pitchFamily="34" charset="0"/>
                        </a:rPr>
                        <a:t>Przykładowo: brak jasno wytyczonej strategii; słaba pozycja konkurencyjna; brak środków na rozwój; niska rentowność działalności; brak liderów wśród kadry kierowniczej; brak kluczowych umiejętności; zapóźnienie techniczne i technologiczne; zły wizerunek firmy; słaby poziom marketingu; koszt jednostkowy wyższy od głównych konkurentów; przestarzały park maszynowy, biurowy i produkcyjny, niewykorzystane moce produkcyjne, duża fluktuacja kadr, itp.</a:t>
                      </a:r>
                    </a:p>
                    <a:p>
                      <a:endParaRPr lang="pl-PL" sz="1400" b="0" dirty="0">
                        <a:solidFill>
                          <a:schemeClr val="tx1"/>
                        </a:solidFill>
                        <a:effectLst/>
                        <a:latin typeface="Arial" panose="020B0604020202020204" pitchFamily="34" charset="0"/>
                        <a:cs typeface="Arial" panose="020B0604020202020204" pitchFamily="34" charset="0"/>
                      </a:endParaRPr>
                    </a:p>
                    <a:p>
                      <a:r>
                        <a:rPr lang="pl-PL" sz="1400" b="0" dirty="0">
                          <a:solidFill>
                            <a:schemeClr val="tx1"/>
                          </a:solidFill>
                          <a:effectLst/>
                          <a:latin typeface="Arial" panose="020B0604020202020204" pitchFamily="34" charset="0"/>
                          <a:cs typeface="Arial" panose="020B0604020202020204" pitchFamily="34" charset="0"/>
                        </a:rPr>
                        <a:t> </a:t>
                      </a:r>
                    </a:p>
                  </a:txBody>
                  <a:tcPr marL="68580" marR="68580" marT="0" marB="0">
                    <a:solidFill>
                      <a:schemeClr val="bg1">
                        <a:lumMod val="85000"/>
                      </a:schemeClr>
                    </a:solidFill>
                  </a:tcPr>
                </a:tc>
                <a:extLst>
                  <a:ext uri="{0D108BD9-81ED-4DB2-BD59-A6C34878D82A}">
                    <a16:rowId xmlns:a16="http://schemas.microsoft.com/office/drawing/2014/main" xmlns="" val="1069864097"/>
                  </a:ext>
                </a:extLst>
              </a:tr>
              <a:tr h="208026">
                <a:tc gridSpan="2">
                  <a:txBody>
                    <a:bodyPr/>
                    <a:lstStyle/>
                    <a:p>
                      <a:pPr algn="ctr"/>
                      <a:r>
                        <a:rPr lang="pl-PL" sz="1400" b="1" dirty="0">
                          <a:solidFill>
                            <a:schemeClr val="tx1"/>
                          </a:solidFill>
                          <a:effectLst/>
                          <a:latin typeface="Arial" panose="020B0604020202020204" pitchFamily="34" charset="0"/>
                          <a:cs typeface="Arial" panose="020B0604020202020204" pitchFamily="34" charset="0"/>
                        </a:rPr>
                        <a:t>Czynniki zewnętrzne</a:t>
                      </a:r>
                      <a:endParaRPr lang="pl-PL" sz="1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1">
                        <a:lumMod val="40000"/>
                        <a:lumOff val="60000"/>
                      </a:schemeClr>
                    </a:solidFill>
                  </a:tcPr>
                </a:tc>
                <a:tc hMerge="1">
                  <a:txBody>
                    <a:bodyPr/>
                    <a:lstStyle/>
                    <a:p>
                      <a:endParaRPr lang="pl-PL"/>
                    </a:p>
                  </a:txBody>
                  <a:tcPr/>
                </a:tc>
                <a:extLst>
                  <a:ext uri="{0D108BD9-81ED-4DB2-BD59-A6C34878D82A}">
                    <a16:rowId xmlns:a16="http://schemas.microsoft.com/office/drawing/2014/main" xmlns="" val="78786296"/>
                  </a:ext>
                </a:extLst>
              </a:tr>
              <a:tr h="208026">
                <a:tc>
                  <a:txBody>
                    <a:bodyPr/>
                    <a:lstStyle/>
                    <a:p>
                      <a:pPr algn="ctr"/>
                      <a:r>
                        <a:rPr lang="pl-PL" sz="1400" b="1" dirty="0">
                          <a:solidFill>
                            <a:schemeClr val="tx1"/>
                          </a:solidFill>
                          <a:effectLst/>
                          <a:latin typeface="Arial" panose="020B0604020202020204" pitchFamily="34" charset="0"/>
                          <a:cs typeface="Arial" panose="020B0604020202020204" pitchFamily="34" charset="0"/>
                        </a:rPr>
                        <a:t>Szanse</a:t>
                      </a:r>
                      <a:endParaRPr lang="pl-PL" sz="1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1">
                        <a:lumMod val="40000"/>
                        <a:lumOff val="60000"/>
                      </a:schemeClr>
                    </a:solidFill>
                  </a:tcPr>
                </a:tc>
                <a:tc>
                  <a:txBody>
                    <a:bodyPr/>
                    <a:lstStyle/>
                    <a:p>
                      <a:pPr algn="ctr"/>
                      <a:r>
                        <a:rPr lang="pl-PL" sz="1400" b="1" dirty="0">
                          <a:solidFill>
                            <a:schemeClr val="tx1"/>
                          </a:solidFill>
                          <a:effectLst/>
                          <a:latin typeface="Arial" panose="020B0604020202020204" pitchFamily="34" charset="0"/>
                          <a:cs typeface="Arial" panose="020B0604020202020204" pitchFamily="34" charset="0"/>
                        </a:rPr>
                        <a:t>Zagrożenia</a:t>
                      </a:r>
                      <a:endParaRPr lang="pl-PL" sz="1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xmlns="" val="205159762"/>
                  </a:ext>
                </a:extLst>
              </a:tr>
              <a:tr h="1974221">
                <a:tc>
                  <a:txBody>
                    <a:bodyPr/>
                    <a:lstStyle/>
                    <a:p>
                      <a:r>
                        <a:rPr lang="pl-PL" sz="1400" b="0" kern="1200" dirty="0">
                          <a:solidFill>
                            <a:schemeClr val="tx1"/>
                          </a:solidFill>
                          <a:effectLst/>
                          <a:latin typeface="Arial" panose="020B0604020202020204" pitchFamily="34" charset="0"/>
                          <a:ea typeface="+mn-ea"/>
                          <a:cs typeface="Arial" panose="020B0604020202020204" pitchFamily="34" charset="0"/>
                        </a:rPr>
                        <a:t>Przykładowo: pojawienie się nowych grup klientów; wejście na nowe rynki; możliwość poszerzenia asortymentu; możliwość dywersyfikacji wyrobów; możliwość podjęcia produkcji wyrobów komplementarnych; integracja pozioma bądź pionowa; ograniczona rywalizacja w sektorze; szybszy wzrost rynku; korzystne zmiany podatkowe bądź prawne, itp.</a:t>
                      </a:r>
                      <a:endParaRPr lang="pl-PL" sz="1400" b="0" dirty="0">
                        <a:solidFill>
                          <a:schemeClr val="tx1"/>
                        </a:solidFill>
                        <a:effectLst/>
                        <a:latin typeface="Arial" panose="020B0604020202020204" pitchFamily="34" charset="0"/>
                        <a:cs typeface="Arial" panose="020B0604020202020204" pitchFamily="34" charset="0"/>
                      </a:endParaRPr>
                    </a:p>
                  </a:txBody>
                  <a:tcPr marL="68580" marR="68580" marT="0" marB="0">
                    <a:solidFill>
                      <a:schemeClr val="bg1">
                        <a:lumMod val="85000"/>
                      </a:schemeClr>
                    </a:solidFill>
                  </a:tcPr>
                </a:tc>
                <a:tc>
                  <a:txBody>
                    <a:bodyPr/>
                    <a:lstStyle/>
                    <a:p>
                      <a:r>
                        <a:rPr lang="pl-PL" sz="1400" b="0" kern="1200" dirty="0">
                          <a:solidFill>
                            <a:schemeClr val="tx1"/>
                          </a:solidFill>
                          <a:effectLst/>
                          <a:latin typeface="Arial" panose="020B0604020202020204" pitchFamily="34" charset="0"/>
                          <a:ea typeface="+mn-ea"/>
                          <a:cs typeface="Arial" panose="020B0604020202020204" pitchFamily="34" charset="0"/>
                        </a:rPr>
                        <a:t>Przykładowo: możliwość pojawienia się lub pojawienie się nowych konkurentów; wzrost sprzedaży substytutów naszych produktów; wolniejszy wzrost rynku; niekorzystne rozwiązania systemowe(prawne i polityczne); wzrost obciążeń podatkowych; podatność firmy na regresję i wahania koniunktury; wzrost siły przetargowej nabywców lub dostawców; zmiana potrzeb i gustów nabywców; niekorzystne zmiany demograficzne, niska dostępność  wykwalifikowanej siły roboczej, itp. </a:t>
                      </a:r>
                      <a:endParaRPr lang="pl-PL" sz="14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xmlns="" val="3066527054"/>
                  </a:ext>
                </a:extLst>
              </a:tr>
            </a:tbl>
          </a:graphicData>
        </a:graphic>
      </p:graphicFrame>
    </p:spTree>
    <p:extLst>
      <p:ext uri="{BB962C8B-B14F-4D97-AF65-F5344CB8AC3E}">
        <p14:creationId xmlns:p14="http://schemas.microsoft.com/office/powerpoint/2010/main" val="39344078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151003"/>
            <a:ext cx="10444294" cy="478172"/>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Biznesplan – analiza finansowa operacji</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520117" y="629175"/>
            <a:ext cx="11014745" cy="5310231"/>
          </a:xfrm>
        </p:spPr>
        <p:txBody>
          <a:bodyPr>
            <a:noAutofit/>
          </a:bodyPr>
          <a:lstStyle/>
          <a:p>
            <a:pPr algn="just">
              <a:lnSpc>
                <a:spcPct val="100000"/>
              </a:lnSpc>
              <a:spcBef>
                <a:spcPts val="0"/>
              </a:spcBef>
            </a:pPr>
            <a:endParaRPr lang="pl-PL" sz="1400" b="1" dirty="0">
              <a:latin typeface="Arial" panose="020B0604020202020204" pitchFamily="34" charset="0"/>
              <a:cs typeface="Arial" panose="020B0604020202020204" pitchFamily="34" charset="0"/>
            </a:endParaRPr>
          </a:p>
          <a:p>
            <a:pPr algn="just">
              <a:lnSpc>
                <a:spcPct val="100000"/>
              </a:lnSpc>
              <a:spcBef>
                <a:spcPts val="0"/>
              </a:spcBef>
            </a:pPr>
            <a:r>
              <a:rPr lang="pl-PL" sz="1400" b="1" dirty="0">
                <a:latin typeface="Arial" panose="020B0604020202020204" pitchFamily="34" charset="0"/>
                <a:cs typeface="Arial" panose="020B0604020202020204" pitchFamily="34" charset="0"/>
              </a:rPr>
              <a:t>Rachunek zysków i strat:</a:t>
            </a:r>
          </a:p>
          <a:p>
            <a:pPr marL="342900" indent="-342900" algn="just">
              <a:lnSpc>
                <a:spcPct val="100000"/>
              </a:lnSpc>
              <a:spcBef>
                <a:spcPts val="0"/>
              </a:spcBef>
              <a:buFont typeface="Arial" panose="020B0604020202020204" pitchFamily="34" charset="0"/>
              <a:buChar char="•"/>
            </a:pPr>
            <a:r>
              <a:rPr lang="pl-PL" sz="1400" b="0" i="0" u="none" strike="noStrike" baseline="0" dirty="0">
                <a:solidFill>
                  <a:srgbClr val="000000"/>
                </a:solidFill>
                <a:latin typeface="Arial" panose="020B0604020202020204" pitchFamily="34" charset="0"/>
                <a:cs typeface="Arial" panose="020B0604020202020204" pitchFamily="34" charset="0"/>
              </a:rPr>
              <a:t>Informuje jaka jest efektywność poszczególnych rodzajów działalności oraz jaki jest ogólny wynik finansowy przedsiębiorstwa. </a:t>
            </a:r>
          </a:p>
          <a:p>
            <a:pPr marL="342900" indent="-342900" algn="just">
              <a:lnSpc>
                <a:spcPct val="100000"/>
              </a:lnSpc>
              <a:spcBef>
                <a:spcPts val="0"/>
              </a:spcBef>
              <a:buFont typeface="Arial" panose="020B0604020202020204" pitchFamily="34" charset="0"/>
              <a:buChar char="•"/>
            </a:pPr>
            <a:r>
              <a:rPr lang="pl-PL" sz="1400" b="0" i="0" u="none" strike="noStrike" baseline="0" dirty="0">
                <a:solidFill>
                  <a:srgbClr val="000000"/>
                </a:solidFill>
                <a:latin typeface="Arial" panose="020B0604020202020204" pitchFamily="34" charset="0"/>
                <a:cs typeface="Arial" panose="020B0604020202020204" pitchFamily="34" charset="0"/>
              </a:rPr>
              <a:t>Jest zestawieniem strumieni przychodów uzyskanych ze sprzedaży wyrobów, towarów bądź usług w ramach prowadzonej operacji oraz kosztów uzyskania przychodów, poniesionych strat nadzwyczajnych i opłaconych podatków – w zakresie dotyczącym działalności związanej z operacją). </a:t>
            </a:r>
            <a:endParaRPr lang="pl-PL" sz="1400" dirty="0">
              <a:latin typeface="Arial" panose="020B0604020202020204" pitchFamily="34" charset="0"/>
              <a:cs typeface="Arial" panose="020B0604020202020204" pitchFamily="34" charset="0"/>
            </a:endParaRPr>
          </a:p>
          <a:p>
            <a:pPr marL="342900" indent="-342900" algn="just">
              <a:lnSpc>
                <a:spcPct val="100000"/>
              </a:lnSpc>
              <a:spcBef>
                <a:spcPts val="0"/>
              </a:spcBef>
              <a:buFont typeface="Arial" panose="020B0604020202020204" pitchFamily="34" charset="0"/>
              <a:buChar char="•"/>
            </a:pPr>
            <a:r>
              <a:rPr lang="pl-PL" sz="1400" b="0" i="0" u="none" strike="noStrike" baseline="0" dirty="0">
                <a:solidFill>
                  <a:srgbClr val="000000"/>
                </a:solidFill>
                <a:latin typeface="Arial" panose="020B0604020202020204" pitchFamily="34" charset="0"/>
                <a:cs typeface="Arial" panose="020B0604020202020204" pitchFamily="34" charset="0"/>
              </a:rPr>
              <a:t>Pomaga oszacować przychody oraz koszty podejmowania lub rozwijania działalności gospodarczej. Widząc poszczególne pozycje kosztów generowanych przez firmę, można uwzględnić ewentualne korekty w bieżących wydatkach, które zabezpieczą przed utratą płynności finansowej np. poprzez ograniczanie kosztów opłat za media, czy też reklamy firmy. </a:t>
            </a:r>
          </a:p>
          <a:p>
            <a:pPr algn="just">
              <a:lnSpc>
                <a:spcPct val="100000"/>
              </a:lnSpc>
              <a:spcBef>
                <a:spcPts val="0"/>
              </a:spcBef>
            </a:pPr>
            <a:endParaRPr lang="pl-PL" sz="1400" b="0" i="0" u="none" strike="noStrike" baseline="0" dirty="0">
              <a:solidFill>
                <a:srgbClr val="000000"/>
              </a:solidFill>
              <a:latin typeface="Arial" panose="020B0604020202020204" pitchFamily="34" charset="0"/>
              <a:cs typeface="Arial" panose="020B0604020202020204" pitchFamily="34" charset="0"/>
            </a:endParaRPr>
          </a:p>
          <a:p>
            <a:pPr algn="just">
              <a:lnSpc>
                <a:spcPct val="100000"/>
              </a:lnSpc>
              <a:spcBef>
                <a:spcPts val="0"/>
              </a:spcBef>
            </a:pPr>
            <a:r>
              <a:rPr lang="pl-PL" sz="1400" b="1" dirty="0">
                <a:latin typeface="Arial" panose="020B0604020202020204" pitchFamily="34" charset="0"/>
                <a:cs typeface="Arial" panose="020B0604020202020204" pitchFamily="34" charset="0"/>
              </a:rPr>
              <a:t>Bilans:</a:t>
            </a:r>
          </a:p>
          <a:p>
            <a:pPr marL="342900" indent="-342900" algn="just">
              <a:lnSpc>
                <a:spcPct val="100000"/>
              </a:lnSpc>
              <a:spcBef>
                <a:spcPts val="0"/>
              </a:spcBef>
              <a:buFont typeface="Arial" panose="020B0604020202020204" pitchFamily="34" charset="0"/>
              <a:buChar char="•"/>
            </a:pPr>
            <a:r>
              <a:rPr lang="pl-PL" sz="1400" dirty="0">
                <a:latin typeface="Arial" panose="020B0604020202020204" pitchFamily="34" charset="0"/>
                <a:ea typeface="Times New Roman" panose="02020603050405020304" pitchFamily="18" charset="0"/>
                <a:cs typeface="Arial" panose="020B0604020202020204" pitchFamily="34" charset="0"/>
              </a:rPr>
              <a:t>Stanowi </a:t>
            </a:r>
            <a:r>
              <a:rPr lang="pl-PL" sz="1400" b="0" i="0" dirty="0">
                <a:solidFill>
                  <a:srgbClr val="202122"/>
                </a:solidFill>
                <a:effectLst/>
                <a:latin typeface="Arial" panose="020B0604020202020204" pitchFamily="34" charset="0"/>
                <a:cs typeface="Arial" panose="020B0604020202020204" pitchFamily="34" charset="0"/>
              </a:rPr>
              <a:t>zestawianie składników majątkowych przedsiębiorstwa i źródeł ich finansowania. </a:t>
            </a:r>
          </a:p>
          <a:p>
            <a:pPr marL="342900" indent="-342900" algn="just">
              <a:lnSpc>
                <a:spcPct val="100000"/>
              </a:lnSpc>
              <a:spcBef>
                <a:spcPts val="0"/>
              </a:spcBef>
              <a:buFont typeface="Arial" panose="020B0604020202020204" pitchFamily="34" charset="0"/>
              <a:buChar char="•"/>
            </a:pPr>
            <a:r>
              <a:rPr lang="pl-PL" sz="1400" dirty="0">
                <a:effectLst/>
                <a:latin typeface="Arial" panose="020B0604020202020204" pitchFamily="34" charset="0"/>
                <a:ea typeface="Times New Roman" panose="02020603050405020304" pitchFamily="18" charset="0"/>
                <a:cs typeface="Arial" panose="020B0604020202020204" pitchFamily="34" charset="0"/>
              </a:rPr>
              <a:t>Ma obejmować ostatni pełny rok poprzedzający złożenie wniosku o dofinansowanie (tzw. rok n) oraz prospekcję na kolejne 3 lata, bądź odpowiednio dłużej tak, aby objąć pełen rok bilansowy po zakończeniu operacji. </a:t>
            </a:r>
          </a:p>
          <a:p>
            <a:pPr marL="342900" indent="-342900" algn="just">
              <a:lnSpc>
                <a:spcPct val="100000"/>
              </a:lnSpc>
              <a:spcBef>
                <a:spcPts val="0"/>
              </a:spcBef>
              <a:buFont typeface="Arial" panose="020B0604020202020204" pitchFamily="34" charset="0"/>
              <a:buChar char="•"/>
            </a:pPr>
            <a:r>
              <a:rPr lang="pl-PL" sz="1400" dirty="0">
                <a:effectLst/>
                <a:latin typeface="Arial" panose="020B0604020202020204" pitchFamily="34" charset="0"/>
                <a:ea typeface="Times New Roman" panose="02020603050405020304" pitchFamily="18" charset="0"/>
                <a:cs typeface="Arial" panose="020B0604020202020204" pitchFamily="34" charset="0"/>
              </a:rPr>
              <a:t>Wnioskodawca zobowiązany do prowadzenia pełnej rachunkowości, dane finansowe za okres przeszły wypełnia na podstawie sporządzonych sprawozdań finansowych. Natomiast pozostali wnioskodawcy wypełniają dane finansowe  oparciu o najlepszą własną wiedzę na temat prognozowanych przychodów i kosztów. Dokumenty na podstawie, których dokonano wyliczeń finansowych wnioskodawca dostarcza  w kopiach, które powinny być poświadczone za zgodność z oryginałem przez pracownika SRLDG.</a:t>
            </a:r>
          </a:p>
          <a:p>
            <a:pPr algn="just">
              <a:lnSpc>
                <a:spcPct val="100000"/>
              </a:lnSpc>
              <a:spcBef>
                <a:spcPts val="0"/>
              </a:spcBef>
            </a:pPr>
            <a:endParaRPr lang="pl-PL" sz="1400" i="1" dirty="0">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00000"/>
              </a:lnSpc>
              <a:spcBef>
                <a:spcPts val="0"/>
              </a:spcBef>
            </a:pPr>
            <a:r>
              <a:rPr lang="pl-PL" sz="1400" b="1" dirty="0">
                <a:latin typeface="Arial" panose="020B0604020202020204" pitchFamily="34" charset="0"/>
                <a:cs typeface="Arial" panose="020B0604020202020204" pitchFamily="34" charset="0"/>
              </a:rPr>
              <a:t>Analiza wskaźnikowa:</a:t>
            </a:r>
          </a:p>
          <a:p>
            <a:pPr marL="342900" indent="-342900" algn="just">
              <a:lnSpc>
                <a:spcPct val="10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Określa dochodowość, rentowność prowadzonej działalności, wskaźniki płynności finansowej, wskaźniki wypłacalności.</a:t>
            </a:r>
          </a:p>
          <a:p>
            <a:pPr marL="342900" indent="-342900" algn="just">
              <a:lnSpc>
                <a:spcPct val="100000"/>
              </a:lnSpc>
              <a:spcBef>
                <a:spcPts val="0"/>
              </a:spcBef>
              <a:buFont typeface="Arial" panose="020B0604020202020204" pitchFamily="34" charset="0"/>
              <a:buChar char="•"/>
            </a:pPr>
            <a:r>
              <a:rPr lang="pl-PL" sz="1400" dirty="0">
                <a:effectLst/>
                <a:latin typeface="Arial" panose="020B0604020202020204" pitchFamily="34" charset="0"/>
                <a:ea typeface="Times New Roman" panose="02020603050405020304" pitchFamily="18" charset="0"/>
                <a:cs typeface="Arial" panose="020B0604020202020204" pitchFamily="34" charset="0"/>
              </a:rPr>
              <a:t>Wskaźniki dotyczą wyników za ostatni pełny rok (n) działalności oraz prospekcję na kolejne 3 lata, bądź odpowiednio dłużej tak, aby objąć pełen rok bilansowy po zakończeniu operacji. </a:t>
            </a:r>
            <a:endParaRPr lang="pl-PL" sz="1400" dirty="0">
              <a:latin typeface="Arial" panose="020B0604020202020204" pitchFamily="34" charset="0"/>
              <a:cs typeface="Arial" panose="020B0604020202020204" pitchFamily="34" charset="0"/>
            </a:endParaRPr>
          </a:p>
        </p:txBody>
      </p:sp>
      <p:pic>
        <p:nvPicPr>
          <p:cNvPr id="8" name="Obraz 7">
            <a:extLst>
              <a:ext uri="{FF2B5EF4-FFF2-40B4-BE49-F238E27FC236}">
                <a16:creationId xmlns:a16="http://schemas.microsoft.com/office/drawing/2014/main" xmlns="" id="{3E148D80-593B-497C-BAEA-00D5EF6D3E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8627" y="5645791"/>
            <a:ext cx="11318147" cy="947875"/>
          </a:xfrm>
          <a:prstGeom prst="rect">
            <a:avLst/>
          </a:prstGeom>
        </p:spPr>
      </p:pic>
    </p:spTree>
    <p:extLst>
      <p:ext uri="{BB962C8B-B14F-4D97-AF65-F5344CB8AC3E}">
        <p14:creationId xmlns:p14="http://schemas.microsoft.com/office/powerpoint/2010/main" val="31215007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az 7">
            <a:extLst>
              <a:ext uri="{FF2B5EF4-FFF2-40B4-BE49-F238E27FC236}">
                <a16:creationId xmlns:a16="http://schemas.microsoft.com/office/drawing/2014/main" xmlns="" id="{571E2048-5077-4E26-9DD4-7D497EDDE7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Tytuł 4">
            <a:extLst>
              <a:ext uri="{FF2B5EF4-FFF2-40B4-BE49-F238E27FC236}">
                <a16:creationId xmlns:a16="http://schemas.microsoft.com/office/drawing/2014/main" xmlns="" id="{6B3C78F4-64FC-40AF-9A4D-E4B080A77D61}"/>
              </a:ext>
            </a:extLst>
          </p:cNvPr>
          <p:cNvSpPr>
            <a:spLocks noGrp="1"/>
          </p:cNvSpPr>
          <p:nvPr>
            <p:ph type="ctrTitle"/>
          </p:nvPr>
        </p:nvSpPr>
        <p:spPr>
          <a:xfrm>
            <a:off x="687897" y="2605117"/>
            <a:ext cx="10393960" cy="1310444"/>
          </a:xfrm>
        </p:spPr>
        <p:txBody>
          <a:bodyPr>
            <a:normAutofit fontScale="90000"/>
          </a:bodyPr>
          <a:lstStyle/>
          <a:p>
            <a:r>
              <a:rPr lang="pl-PL" sz="2800" b="1" dirty="0">
                <a:solidFill>
                  <a:schemeClr val="accent6">
                    <a:lumMod val="75000"/>
                  </a:schemeClr>
                </a:solidFill>
                <a:latin typeface="Arial" panose="020B0604020202020204" pitchFamily="34" charset="0"/>
                <a:cs typeface="Arial" panose="020B0604020202020204" pitchFamily="34" charset="0"/>
              </a:rPr>
              <a:t>POZOSTAŁE INFORMACJE</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 jest okres trwałości projektu?</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Co zawiera umowa o dofinansowaniu?</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Jakie obowiązki spoczywają na beneficjencie?</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Gdzie uzyskać dodatkowe informacje dotyczące naboru?</a:t>
            </a:r>
          </a:p>
        </p:txBody>
      </p:sp>
    </p:spTree>
    <p:extLst>
      <p:ext uri="{BB962C8B-B14F-4D97-AF65-F5344CB8AC3E}">
        <p14:creationId xmlns:p14="http://schemas.microsoft.com/office/powerpoint/2010/main" val="28940748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581418"/>
            <a:ext cx="10444294" cy="671119"/>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Okres trwałości operacji</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13063" y="1493240"/>
            <a:ext cx="10620463" cy="3806505"/>
          </a:xfrm>
        </p:spPr>
        <p:txBody>
          <a:bodyPr>
            <a:normAutofit/>
          </a:bodyPr>
          <a:lstStyle/>
          <a:p>
            <a:pPr marL="285750" indent="-285750" algn="just">
              <a:buFont typeface="Arial" panose="020B0604020202020204" pitchFamily="34" charset="0"/>
              <a:buChar char="•"/>
            </a:pPr>
            <a:r>
              <a:rPr lang="pl-PL" sz="1800" dirty="0">
                <a:latin typeface="Arial" panose="020B0604020202020204" pitchFamily="34" charset="0"/>
                <a:cs typeface="Arial" panose="020B0604020202020204" pitchFamily="34" charset="0"/>
              </a:rPr>
              <a:t>Realizacja operacji ma zapewnioną gospodarczą trwałość, jeżeli założono przynajmniej </a:t>
            </a:r>
            <a:r>
              <a:rPr lang="pl-PL" sz="1800" b="1" dirty="0">
                <a:latin typeface="Arial" panose="020B0604020202020204" pitchFamily="34" charset="0"/>
                <a:cs typeface="Arial" panose="020B0604020202020204" pitchFamily="34" charset="0"/>
              </a:rPr>
              <a:t>5-letni</a:t>
            </a:r>
            <a:r>
              <a:rPr lang="pl-PL" sz="1800" dirty="0">
                <a:latin typeface="Arial" panose="020B0604020202020204" pitchFamily="34" charset="0"/>
                <a:cs typeface="Arial" panose="020B0604020202020204" pitchFamily="34" charset="0"/>
              </a:rPr>
              <a:t> okres użytkowania obiektu budowlanego bezpośrednio związanego z wykonywaniem planowanej inwestycji oraz </a:t>
            </a:r>
            <a:r>
              <a:rPr lang="pl-PL" sz="1800" b="1" dirty="0">
                <a:latin typeface="Arial" panose="020B0604020202020204" pitchFamily="34" charset="0"/>
                <a:cs typeface="Arial" panose="020B0604020202020204" pitchFamily="34" charset="0"/>
              </a:rPr>
              <a:t>5-letni</a:t>
            </a:r>
            <a:r>
              <a:rPr lang="pl-PL" sz="1800" dirty="0">
                <a:latin typeface="Arial" panose="020B0604020202020204" pitchFamily="34" charset="0"/>
                <a:cs typeface="Arial" panose="020B0604020202020204" pitchFamily="34" charset="0"/>
              </a:rPr>
              <a:t> okres eksploatacji lub użytkowania narzędzi i urządzeń lub innego wyposażenia technicznego, nabytego w ramach realizacji operacji.</a:t>
            </a:r>
          </a:p>
          <a:p>
            <a:pPr marL="285750" indent="-285750" algn="just">
              <a:buFont typeface="Arial" panose="020B0604020202020204" pitchFamily="34" charset="0"/>
              <a:buChar char="•"/>
            </a:pPr>
            <a:r>
              <a:rPr lang="pl-PL" sz="1800" dirty="0">
                <a:latin typeface="Arial" panose="020B0604020202020204" pitchFamily="34" charset="0"/>
                <a:cs typeface="Arial" panose="020B0604020202020204" pitchFamily="34" charset="0"/>
              </a:rPr>
              <a:t>Trwałe korzyści gospodarcze powstaną, gdy proponowany przez wnioskodawcę sposób finansowania i realizacji operacji nie spowoduje utraty płynności finansowej tego wnioskodawcy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w okresie </a:t>
            </a:r>
            <a:r>
              <a:rPr lang="pl-PL" sz="1800" b="1" dirty="0">
                <a:latin typeface="Arial" panose="020B0604020202020204" pitchFamily="34" charset="0"/>
                <a:cs typeface="Arial" panose="020B0604020202020204" pitchFamily="34" charset="0"/>
              </a:rPr>
              <a:t>3 lat</a:t>
            </a:r>
            <a:r>
              <a:rPr lang="pl-PL" sz="1800" dirty="0">
                <a:latin typeface="Arial" panose="020B0604020202020204" pitchFamily="34" charset="0"/>
                <a:cs typeface="Arial" panose="020B0604020202020204" pitchFamily="34" charset="0"/>
              </a:rPr>
              <a:t>, licząc od roku, w którym dokonano płatności końcowej. </a:t>
            </a:r>
          </a:p>
          <a:p>
            <a:pPr marL="285750" indent="-285750" algn="just">
              <a:buFont typeface="Arial" panose="020B0604020202020204" pitchFamily="34" charset="0"/>
              <a:buChar char="•"/>
            </a:pPr>
            <a:r>
              <a:rPr lang="pl-PL" sz="1800" dirty="0">
                <a:latin typeface="Arial" panose="020B0604020202020204" pitchFamily="34" charset="0"/>
                <a:cs typeface="Arial" panose="020B0604020202020204" pitchFamily="34" charset="0"/>
              </a:rPr>
              <a:t>Pięcioletni lub trzyletni okres trwałości liczy się od dnia dokonania płatności końcowej. </a:t>
            </a:r>
          </a:p>
        </p:txBody>
      </p:sp>
      <p:pic>
        <p:nvPicPr>
          <p:cNvPr id="8" name="Obraz 7">
            <a:extLst>
              <a:ext uri="{FF2B5EF4-FFF2-40B4-BE49-F238E27FC236}">
                <a16:creationId xmlns:a16="http://schemas.microsoft.com/office/drawing/2014/main" xmlns="" id="{AD7421E6-484C-426F-B307-23F6276DF1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320315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276838"/>
            <a:ext cx="10444294" cy="444616"/>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Umowa o dofinansowanie</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13063" y="721454"/>
            <a:ext cx="10620463" cy="4578291"/>
          </a:xfrm>
        </p:spPr>
        <p:txBody>
          <a:bodyPr>
            <a:normAutofit/>
          </a:bodyPr>
          <a:lstStyle/>
          <a:p>
            <a:pPr algn="l"/>
            <a:endParaRPr lang="pl-PL" sz="1800" b="1" dirty="0">
              <a:latin typeface="Arial" panose="020B0604020202020204" pitchFamily="34" charset="0"/>
              <a:cs typeface="Arial" panose="020B0604020202020204" pitchFamily="34" charset="0"/>
            </a:endParaRPr>
          </a:p>
          <a:p>
            <a:pPr algn="just"/>
            <a:r>
              <a:rPr lang="pl-PL" sz="1800" b="1" dirty="0">
                <a:latin typeface="Arial" panose="020B0604020202020204" pitchFamily="34" charset="0"/>
                <a:cs typeface="Arial" panose="020B0604020202020204" pitchFamily="34" charset="0"/>
              </a:rPr>
              <a:t>Warunkiem przyznania pomocy finansowej na realizację operacji jest zawarcie umowy </a:t>
            </a:r>
            <a:br>
              <a:rPr lang="pl-PL" sz="1800" b="1" dirty="0">
                <a:latin typeface="Arial" panose="020B0604020202020204" pitchFamily="34" charset="0"/>
                <a:cs typeface="Arial" panose="020B0604020202020204" pitchFamily="34" charset="0"/>
              </a:rPr>
            </a:br>
            <a:r>
              <a:rPr lang="pl-PL" sz="1800" b="1" dirty="0">
                <a:latin typeface="Arial" panose="020B0604020202020204" pitchFamily="34" charset="0"/>
                <a:cs typeface="Arial" panose="020B0604020202020204" pitchFamily="34" charset="0"/>
              </a:rPr>
              <a:t>o dofinansowanie, która określa w szczególności: </a:t>
            </a:r>
          </a:p>
          <a:p>
            <a:pPr marL="285750" indent="-285750" algn="just">
              <a:buFont typeface="Arial" panose="020B0604020202020204" pitchFamily="34" charset="0"/>
              <a:buChar char="•"/>
            </a:pPr>
            <a:r>
              <a:rPr lang="pl-PL" sz="1800" dirty="0">
                <a:latin typeface="Arial" panose="020B0604020202020204" pitchFamily="34" charset="0"/>
                <a:cs typeface="Arial" panose="020B0604020202020204" pitchFamily="34" charset="0"/>
              </a:rPr>
              <a:t>wskazanie terminów złożenia wniosku o płatność oraz wypłaty pomocy; </a:t>
            </a:r>
          </a:p>
          <a:p>
            <a:pPr marL="285750" indent="-285750" algn="just">
              <a:buFont typeface="Arial" panose="020B0604020202020204" pitchFamily="34" charset="0"/>
              <a:buChar char="•"/>
            </a:pPr>
            <a:r>
              <a:rPr lang="pl-PL" sz="1800" dirty="0">
                <a:latin typeface="Arial" panose="020B0604020202020204" pitchFamily="34" charset="0"/>
                <a:cs typeface="Arial" panose="020B0604020202020204" pitchFamily="34" charset="0"/>
              </a:rPr>
              <a:t>warunki zwrotu pomocy – w przypadku naruszenia przez beneficjenta przepisów o zamówieniach publicznych; </a:t>
            </a:r>
          </a:p>
          <a:p>
            <a:pPr marL="285750" indent="-285750" algn="just">
              <a:buFont typeface="Arial" panose="020B0604020202020204" pitchFamily="34" charset="0"/>
              <a:buChar char="•"/>
            </a:pPr>
            <a:r>
              <a:rPr lang="pl-PL" sz="1800" dirty="0">
                <a:latin typeface="Arial" panose="020B0604020202020204" pitchFamily="34" charset="0"/>
                <a:cs typeface="Arial" panose="020B0604020202020204" pitchFamily="34" charset="0"/>
              </a:rPr>
              <a:t>zobowiązania beneficjenta;</a:t>
            </a:r>
          </a:p>
          <a:p>
            <a:pPr marL="285750" indent="-285750" algn="just">
              <a:buFont typeface="Arial" panose="020B0604020202020204" pitchFamily="34" charset="0"/>
              <a:buChar char="•"/>
            </a:pPr>
            <a:r>
              <a:rPr lang="pl-PL" sz="1800" dirty="0">
                <a:latin typeface="Arial" panose="020B0604020202020204" pitchFamily="34" charset="0"/>
                <a:cs typeface="Arial" panose="020B0604020202020204" pitchFamily="34" charset="0"/>
              </a:rPr>
              <a:t>informację o udzieleniu beneficjentowi zaliczki; </a:t>
            </a:r>
          </a:p>
          <a:p>
            <a:pPr marL="285750" indent="-285750" algn="just">
              <a:buFont typeface="Arial" panose="020B0604020202020204" pitchFamily="34" charset="0"/>
              <a:buChar char="•"/>
            </a:pPr>
            <a:r>
              <a:rPr lang="pl-PL" sz="1800" dirty="0">
                <a:latin typeface="Arial" panose="020B0604020202020204" pitchFamily="34" charset="0"/>
                <a:cs typeface="Arial" panose="020B0604020202020204" pitchFamily="34" charset="0"/>
              </a:rPr>
              <a:t>określenie ograniczeń lub warunków obowiązujących przez 5 lat w zakresie: a) przenoszenia własności lub posiadania rzeczy nabytych w ramach realizacji operacji lub sposobu ich wykorzystania, b) sposobu lub miejsca prowadzenia działalności związanej z przyznaną pomocą; </a:t>
            </a:r>
          </a:p>
          <a:p>
            <a:pPr marL="285750" indent="-285750" algn="just">
              <a:buFont typeface="Arial" panose="020B0604020202020204" pitchFamily="34" charset="0"/>
              <a:buChar char="•"/>
            </a:pPr>
            <a:r>
              <a:rPr lang="pl-PL" sz="1800" dirty="0">
                <a:latin typeface="Arial" panose="020B0604020202020204" pitchFamily="34" charset="0"/>
                <a:cs typeface="Arial" panose="020B0604020202020204" pitchFamily="34" charset="0"/>
              </a:rPr>
              <a:t>określenie warunków i sposobu udostępniania danych dotyczących realizacji operacji, niezbędnych do monitorowania wskaźników określonych w LSR. </a:t>
            </a:r>
          </a:p>
        </p:txBody>
      </p:sp>
      <p:pic>
        <p:nvPicPr>
          <p:cNvPr id="8" name="Obraz 7">
            <a:extLst>
              <a:ext uri="{FF2B5EF4-FFF2-40B4-BE49-F238E27FC236}">
                <a16:creationId xmlns:a16="http://schemas.microsoft.com/office/drawing/2014/main" xmlns="" id="{AD7421E6-484C-426F-B307-23F6276DF1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12021507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226504"/>
            <a:ext cx="10444294" cy="511727"/>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Zobowiązania beneficjenta</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13063" y="813732"/>
            <a:ext cx="10620463" cy="4496499"/>
          </a:xfrm>
        </p:spPr>
        <p:txBody>
          <a:bodyPr>
            <a:noAutofit/>
          </a:bodyPr>
          <a:lstStyle/>
          <a:p>
            <a:pPr algn="just">
              <a:lnSpc>
                <a:spcPct val="100000"/>
              </a:lnSpc>
              <a:spcBef>
                <a:spcPts val="0"/>
              </a:spcBef>
            </a:pPr>
            <a:r>
              <a:rPr lang="pl-PL" sz="1400" b="1" dirty="0">
                <a:latin typeface="Arial" panose="020B0604020202020204" pitchFamily="34" charset="0"/>
                <a:cs typeface="Arial" panose="020B0604020202020204" pitchFamily="34" charset="0"/>
              </a:rPr>
              <a:t>Zgodnie z umową beneficjent jest zobowiązany do:</a:t>
            </a:r>
          </a:p>
          <a:p>
            <a:pPr algn="just">
              <a:lnSpc>
                <a:spcPct val="100000"/>
              </a:lnSpc>
              <a:spcBef>
                <a:spcPts val="0"/>
              </a:spcBef>
            </a:pPr>
            <a:endParaRPr lang="pl-PL" sz="1400" b="1" dirty="0">
              <a:latin typeface="Arial" panose="020B0604020202020204" pitchFamily="34" charset="0"/>
              <a:cs typeface="Arial" panose="020B0604020202020204" pitchFamily="34" charset="0"/>
            </a:endParaRPr>
          </a:p>
          <a:p>
            <a:pPr marL="342900" lvl="0" indent="-342900" algn="just">
              <a:lnSpc>
                <a:spcPct val="10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zachowania konkurencyjnego trybu wyboru wykonawców poszczególnych zadań ujętych w zestawieniu rzeczowo-finansowym operacji – w przypadku gdy do ich wyboru nie mają zastosowania przepisy o zamówieniach publicznych, </a:t>
            </a:r>
          </a:p>
          <a:p>
            <a:pPr marL="342900" lvl="0" indent="-342900" algn="just">
              <a:lnSpc>
                <a:spcPct val="10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przedłożenia sprawozdań z realizacji operacji, </a:t>
            </a:r>
          </a:p>
          <a:p>
            <a:pPr marL="342900" lvl="0" indent="-342900" algn="just">
              <a:lnSpc>
                <a:spcPct val="10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prowadzenia oddzielnego systemu rachunkowości w ramach prowadzonych ksiąg rachunkowych albo prowadzenia zestawienia faktur lub równoważnych dokumentów księgowych na formularzu udostępnionym przez urząd marszałkowski, gdy na podstawie odrębnych przepisów nie jest obowiązany do prowadzenia ksiąg rachunkowych, </a:t>
            </a:r>
          </a:p>
          <a:p>
            <a:pPr marL="342900" lvl="0" indent="-342900" algn="just">
              <a:lnSpc>
                <a:spcPct val="10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osiągnięcia celu operacji i zachowania tego celu przez: 5 lat – w przypadku operacji polegającej na inwestycji, 3 lata – </a:t>
            </a:r>
            <a:br>
              <a:rPr lang="pl-PL" sz="1400" dirty="0">
                <a:latin typeface="Arial" panose="020B0604020202020204" pitchFamily="34" charset="0"/>
                <a:cs typeface="Arial" panose="020B0604020202020204" pitchFamily="34" charset="0"/>
              </a:rPr>
            </a:br>
            <a:r>
              <a:rPr lang="pl-PL" sz="1400" dirty="0">
                <a:latin typeface="Arial" panose="020B0604020202020204" pitchFamily="34" charset="0"/>
                <a:cs typeface="Arial" panose="020B0604020202020204" pitchFamily="34" charset="0"/>
              </a:rPr>
              <a:t>w przypadku operacji polegających na utworzeniu lub utrzymaniu miejsca pracy lub podjęciu działalności gospodarczej, </a:t>
            </a:r>
          </a:p>
          <a:p>
            <a:pPr marL="342900" lvl="0" indent="-342900" algn="just">
              <a:lnSpc>
                <a:spcPct val="10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osiągnięcia wskaźników realizacji celów operacji oraz przedłożenia dokumentów potwierdzających ich osiągnięcie, w terminie wskazanym w umowie,</a:t>
            </a:r>
          </a:p>
          <a:p>
            <a:pPr marL="342900" lvl="0" indent="-342900" algn="just">
              <a:lnSpc>
                <a:spcPct val="10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niefinansowania realizacji operacji z udziałem innych środków publicznych, z wyjątkiem współfinansowania tej operacji: – z dochodów jednostek samorządu terytorialnego, – z krajowych środków publicznych w ramach programu „Promocja kultury polskiej za granicą – Promesa”, – z krajowych środków publicznych będących w dyspozycji ministra właściwego do spraw turystyki, – ze środków Narodowego Funduszu Ochrony Środowiska i Gospodarki Wodnej oraz Wojewódzkich Funduszy Ochrony Środowiska i Gospodarki Wodnej, </a:t>
            </a:r>
          </a:p>
          <a:p>
            <a:pPr marL="342900" lvl="0" indent="-342900" algn="just">
              <a:lnSpc>
                <a:spcPct val="10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umożliwienia przeprowadzenia kontroli związanych z przyznaną pomocą przez 5 lat, </a:t>
            </a:r>
          </a:p>
          <a:p>
            <a:pPr marL="342900" lvl="0" indent="-342900" algn="just">
              <a:lnSpc>
                <a:spcPct val="10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przechowywania dokumentów związanych z przyznaną pomocą przez 5 lat, </a:t>
            </a:r>
          </a:p>
          <a:p>
            <a:pPr marL="342900" lvl="0" indent="-342900" algn="just">
              <a:lnSpc>
                <a:spcPct val="10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informowania zarządu województwa o okolicznościach mogących mieć wpływ na wykonanie umowy przez 5 lat.</a:t>
            </a:r>
          </a:p>
        </p:txBody>
      </p:sp>
      <p:pic>
        <p:nvPicPr>
          <p:cNvPr id="8" name="Obraz 7">
            <a:extLst>
              <a:ext uri="{FF2B5EF4-FFF2-40B4-BE49-F238E27FC236}">
                <a16:creationId xmlns:a16="http://schemas.microsoft.com/office/drawing/2014/main" xmlns="" id="{E7840A51-99B0-4104-8CBA-B1CC5B1822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672" y="5442330"/>
            <a:ext cx="11789328" cy="972850"/>
          </a:xfrm>
          <a:prstGeom prst="rect">
            <a:avLst/>
          </a:prstGeom>
        </p:spPr>
      </p:pic>
    </p:spTree>
    <p:extLst>
      <p:ext uri="{BB962C8B-B14F-4D97-AF65-F5344CB8AC3E}">
        <p14:creationId xmlns:p14="http://schemas.microsoft.com/office/powerpoint/2010/main" val="27295770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285227"/>
            <a:ext cx="10444294" cy="629174"/>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Zobowiązania beneficjenta</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13063" y="1098958"/>
            <a:ext cx="10620463" cy="4200788"/>
          </a:xfrm>
        </p:spPr>
        <p:txBody>
          <a:bodyPr>
            <a:normAutofit fontScale="77500" lnSpcReduction="20000"/>
          </a:bodyPr>
          <a:lstStyle/>
          <a:p>
            <a:pPr algn="just">
              <a:lnSpc>
                <a:spcPct val="110000"/>
              </a:lnSpc>
            </a:pPr>
            <a:r>
              <a:rPr lang="pl-PL" sz="1800" b="1" dirty="0">
                <a:latin typeface="Arial" panose="020B0604020202020204" pitchFamily="34" charset="0"/>
                <a:cs typeface="Arial" panose="020B0604020202020204" pitchFamily="34" charset="0"/>
              </a:rPr>
              <a:t>Realizacja operacji lub jej etapu obejmuje:</a:t>
            </a:r>
          </a:p>
          <a:p>
            <a:pPr marL="342900" lvl="0" indent="-342900" algn="just">
              <a:lnSpc>
                <a:spcPct val="110000"/>
              </a:lnSpc>
              <a:buFont typeface="Arial" panose="020B0604020202020204" pitchFamily="34" charset="0"/>
              <a:buChar char="•"/>
            </a:pPr>
            <a:r>
              <a:rPr lang="pl-PL" sz="1800" dirty="0">
                <a:latin typeface="Arial" panose="020B0604020202020204" pitchFamily="34" charset="0"/>
                <a:cs typeface="Arial" panose="020B0604020202020204" pitchFamily="34" charset="0"/>
              </a:rPr>
              <a:t>wykonanie zakresu rzeczowego zgodnie z zestawieniem rzeczowo-finansowym operacji stanowiącym załącznik nr 1 do umowy,</a:t>
            </a:r>
          </a:p>
          <a:p>
            <a:pPr marL="342900" lvl="0" indent="-342900" algn="just">
              <a:lnSpc>
                <a:spcPct val="110000"/>
              </a:lnSpc>
              <a:buFont typeface="Arial" panose="020B0604020202020204" pitchFamily="34" charset="0"/>
              <a:buChar char="•"/>
            </a:pPr>
            <a:r>
              <a:rPr lang="pl-PL" sz="1800" dirty="0">
                <a:latin typeface="Arial" panose="020B0604020202020204" pitchFamily="34" charset="0"/>
                <a:cs typeface="Arial" panose="020B0604020202020204" pitchFamily="34" charset="0"/>
              </a:rPr>
              <a:t>poniesienie przez Beneficjenta kosztów kwalifikowalnych operacji, nie później niż do dnia złożenia wniosku o płatność, a gdy Beneficjent został wezwany do usunięcia braków w tym wniosku lub złożenia wyjaśnień, nie później niż w terminie 14 dni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od dnia doręczenia tego wezwania, </a:t>
            </a:r>
          </a:p>
          <a:p>
            <a:pPr marL="342900" lvl="0" indent="-342900" algn="just">
              <a:lnSpc>
                <a:spcPct val="110000"/>
              </a:lnSpc>
              <a:buFont typeface="Arial" panose="020B0604020202020204" pitchFamily="34" charset="0"/>
              <a:buChar char="•"/>
            </a:pPr>
            <a:r>
              <a:rPr lang="pl-PL" sz="1800" dirty="0">
                <a:latin typeface="Arial" panose="020B0604020202020204" pitchFamily="34" charset="0"/>
                <a:cs typeface="Arial" panose="020B0604020202020204" pitchFamily="34" charset="0"/>
              </a:rPr>
              <a:t>udokumentowanie poniesienia kosztów kwalifikowalnych operacji wynikających z zakresu rzeczowego operacji zgodnie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z zestawieniem rzeczowo-finansowym operacji stanowiącym załącznik nr 1 do umowy, przez przedstawienie kopii umów, faktur lub innych równoważnych dokumentów księgowych oraz innych dokumentów potwierdzających dokonanie zapłaty przez Beneficjenta, nie później niż do dnia złożenia wniosku o płatność, a gdy Beneficjent został wezwany do usunięcia braków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w tym wniosku lub złożenia wyjaśnień, nie później niż w terminie 14 dni od dnia doręczenia tego wezwania,</a:t>
            </a:r>
          </a:p>
          <a:p>
            <a:pPr marL="342900" lvl="0" indent="-342900" algn="just">
              <a:lnSpc>
                <a:spcPct val="110000"/>
              </a:lnSpc>
              <a:buFont typeface="Arial" panose="020B0604020202020204" pitchFamily="34" charset="0"/>
              <a:buChar char="•"/>
            </a:pPr>
            <a:r>
              <a:rPr lang="pl-PL" sz="1800" dirty="0">
                <a:latin typeface="Arial" panose="020B0604020202020204" pitchFamily="34" charset="0"/>
                <a:cs typeface="Arial" panose="020B0604020202020204" pitchFamily="34" charset="0"/>
              </a:rPr>
              <a:t>osiągnięcie zakładanego celu operacji określonego w ust. 2 do dnia złożenia wniosku o płatność końcową, a gdy Beneficjent został wezwany do usunięcia braków w tym wniosku lub złożenia wyjaśnień, nie później niż w terminie 14 dni od dnia doręczenia tego wezwania,</a:t>
            </a:r>
          </a:p>
          <a:p>
            <a:pPr marL="342900" lvl="0" indent="-342900" algn="just">
              <a:lnSpc>
                <a:spcPct val="110000"/>
              </a:lnSpc>
              <a:buFont typeface="Arial" panose="020B0604020202020204" pitchFamily="34" charset="0"/>
              <a:buChar char="•"/>
            </a:pPr>
            <a:r>
              <a:rPr lang="pl-PL" sz="1800" dirty="0">
                <a:latin typeface="Arial" panose="020B0604020202020204" pitchFamily="34" charset="0"/>
                <a:cs typeface="Arial" panose="020B0604020202020204" pitchFamily="34" charset="0"/>
              </a:rPr>
              <a:t>osiągnięcie wskaźnika realizacji celu operacji określonego w ust. 3 do dnia złożenia wniosku o płatność końcową, a gdy Beneficjent został wezwany do usunięcia braków w tym wniosku lub złożenia wyjaśnień, nie później niż w terminie 14 dni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od dnia doręczenia tego wezwania, oraz przedłożenie dokumentów potwierdzających jego osiągnięcie.</a:t>
            </a:r>
          </a:p>
          <a:p>
            <a:endParaRPr lang="pl-PL" dirty="0"/>
          </a:p>
        </p:txBody>
      </p:sp>
      <p:pic>
        <p:nvPicPr>
          <p:cNvPr id="8" name="Obraz 7">
            <a:extLst>
              <a:ext uri="{FF2B5EF4-FFF2-40B4-BE49-F238E27FC236}">
                <a16:creationId xmlns:a16="http://schemas.microsoft.com/office/drawing/2014/main" xmlns="" id="{E7840A51-99B0-4104-8CBA-B1CC5B1822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2641711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767591" y="1593908"/>
            <a:ext cx="10444294" cy="2012580"/>
          </a:xfrm>
        </p:spPr>
        <p:txBody>
          <a:bodyPr>
            <a:normAutofit fontScale="90000"/>
          </a:bodyPr>
          <a:lstStyle/>
          <a:p>
            <a:r>
              <a:rPr lang="pl-PL" sz="3100" b="1" dirty="0">
                <a:solidFill>
                  <a:schemeClr val="accent6">
                    <a:lumMod val="75000"/>
                  </a:schemeClr>
                </a:solidFill>
                <a:effectLst/>
                <a:latin typeface="Arial" panose="020B0604020202020204" pitchFamily="34" charset="0"/>
                <a:ea typeface="Times New Roman" panose="02020603050405020304" pitchFamily="18" charset="0"/>
                <a:cs typeface="Arial" panose="020B0604020202020204" pitchFamily="34" charset="0"/>
              </a:rPr>
              <a:t>Wszelkie dodatkowe informacje</a:t>
            </a:r>
            <a:r>
              <a:rPr lang="pl-PL" sz="3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br>
              <a:rPr lang="pl-PL" sz="3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pl-PL" sz="3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r>
            <a:br>
              <a:rPr lang="pl-PL" sz="3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pl-PL" sz="3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tel. 517 797 782 , 789 393 153 </a:t>
            </a:r>
            <a:br>
              <a:rPr lang="pl-PL" sz="3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pl-PL" sz="3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lub biuro@morzeiparseta.pl</a:t>
            </a:r>
            <a:r>
              <a:rPr lang="pl-PL" sz="2400" dirty="0">
                <a:effectLst/>
                <a:latin typeface="Calibri" panose="020F0502020204030204" pitchFamily="34" charset="0"/>
                <a:ea typeface="Calibri" panose="020F0502020204030204" pitchFamily="34" charset="0"/>
                <a:cs typeface="Times New Roman" panose="02020603050405020304" pitchFamily="18" charset="0"/>
              </a:rPr>
              <a:t/>
            </a:r>
            <a:br>
              <a:rPr lang="pl-PL" sz="2400" dirty="0">
                <a:effectLst/>
                <a:latin typeface="Calibri" panose="020F0502020204030204" pitchFamily="34" charset="0"/>
                <a:ea typeface="Calibri" panose="020F0502020204030204" pitchFamily="34" charset="0"/>
                <a:cs typeface="Times New Roman" panose="02020603050405020304" pitchFamily="18" charset="0"/>
              </a:rPr>
            </a:br>
            <a:r>
              <a:rPr lang="pl-PL" sz="1000" dirty="0">
                <a:latin typeface="Arial" panose="020B0604020202020204" pitchFamily="34" charset="0"/>
                <a:cs typeface="Arial" panose="020B0604020202020204" pitchFamily="34" charset="0"/>
              </a:rPr>
              <a:t/>
            </a:r>
            <a:br>
              <a:rPr lang="pl-PL" sz="1000" dirty="0">
                <a:latin typeface="Arial" panose="020B0604020202020204" pitchFamily="34" charset="0"/>
                <a:cs typeface="Arial" panose="020B0604020202020204" pitchFamily="34" charset="0"/>
              </a:rPr>
            </a:br>
            <a:endParaRPr lang="pl-PL" sz="2400" dirty="0">
              <a:solidFill>
                <a:srgbClr val="000000"/>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00479" y="4908339"/>
            <a:ext cx="10578518" cy="355753"/>
          </a:xfrm>
        </p:spPr>
        <p:txBody>
          <a:bodyPr>
            <a:normAutofit/>
          </a:bodyPr>
          <a:lstStyle/>
          <a:p>
            <a:r>
              <a:rPr lang="pl-PL" sz="1200" dirty="0">
                <a:latin typeface="Arial" panose="020B0604020202020204" pitchFamily="34" charset="0"/>
                <a:cs typeface="Arial" panose="020B0604020202020204" pitchFamily="34" charset="0"/>
              </a:rPr>
              <a:t>Opracowanie prezentacji: Małgorzata Kuncewicz Redakcja. Korekta. Projekty. NIP 5941383421, REGON 382930065, tel. 609 055 569</a:t>
            </a:r>
          </a:p>
        </p:txBody>
      </p:sp>
      <p:pic>
        <p:nvPicPr>
          <p:cNvPr id="8" name="Obraz 7">
            <a:extLst>
              <a:ext uri="{FF2B5EF4-FFF2-40B4-BE49-F238E27FC236}">
                <a16:creationId xmlns:a16="http://schemas.microsoft.com/office/drawing/2014/main" xmlns="" id="{29C48AB2-9191-44BB-9693-68B88C8DA9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3430282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581418"/>
            <a:ext cx="10444294" cy="671119"/>
          </a:xfrm>
        </p:spPr>
        <p:txBody>
          <a:bodyPr>
            <a:normAutofit/>
          </a:bodyPr>
          <a:lstStyle/>
          <a:p>
            <a:r>
              <a:rPr lang="pl-PL" sz="24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rPr>
              <a:t>P</a:t>
            </a:r>
            <a:r>
              <a:rPr lang="pl-PL" sz="2400" b="1" dirty="0">
                <a:solidFill>
                  <a:schemeClr val="accent6">
                    <a:lumMod val="75000"/>
                  </a:schemeClr>
                </a:solidFill>
                <a:effectLst/>
                <a:latin typeface="Arial" panose="020B0604020202020204" pitchFamily="34" charset="0"/>
                <a:ea typeface="Calibri" panose="020F0502020204030204" pitchFamily="34" charset="0"/>
                <a:cs typeface="Arial" panose="020B0604020202020204" pitchFamily="34" charset="0"/>
              </a:rPr>
              <a:t>odstawy prawne i inne źródła informacji dla Wnioskodawców</a:t>
            </a:r>
            <a:endParaRPr lang="pl-PL" sz="2400" b="1" dirty="0">
              <a:solidFill>
                <a:schemeClr val="accent6">
                  <a:lumMod val="75000"/>
                </a:schemeClr>
              </a:solidFill>
              <a:latin typeface="Arial" panose="020B0604020202020204" pitchFamily="34" charset="0"/>
              <a:cs typeface="Arial" panose="020B0604020202020204" pitchFamily="34" charset="0"/>
            </a:endParaRP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494951" y="1400961"/>
            <a:ext cx="11030376" cy="4043493"/>
          </a:xfrm>
        </p:spPr>
        <p:txBody>
          <a:bodyPr>
            <a:normAutofit/>
          </a:bodyPr>
          <a:lstStyle/>
          <a:p>
            <a:pPr marL="342900" indent="-342900" algn="just" fontAlgn="base">
              <a:buFont typeface="Arial" panose="020B0604020202020204" pitchFamily="34" charset="0"/>
              <a:buChar char="•"/>
            </a:pPr>
            <a:r>
              <a:rPr lang="pl-PL" sz="1800" dirty="0">
                <a:latin typeface="Arial" panose="020B0604020202020204" pitchFamily="34" charset="0"/>
                <a:cs typeface="Arial" panose="020B0604020202020204" pitchFamily="34" charset="0"/>
              </a:rPr>
              <a:t>Lokalna Strategia Rozwoju Stowarzyszenia RLGD „Morze i Parsęta”</a:t>
            </a:r>
          </a:p>
          <a:p>
            <a:pPr marL="342900" indent="-342900" algn="just" fontAlgn="base">
              <a:buFont typeface="Arial" panose="020B0604020202020204" pitchFamily="34" charset="0"/>
              <a:buChar char="•"/>
            </a:pPr>
            <a:r>
              <a:rPr lang="pl-PL" sz="1800" dirty="0">
                <a:latin typeface="Arial" panose="020B0604020202020204" pitchFamily="34" charset="0"/>
                <a:cs typeface="Arial" panose="020B0604020202020204" pitchFamily="34" charset="0"/>
              </a:rPr>
              <a:t>Lokalne Kryteria Wyboru Operacji</a:t>
            </a:r>
          </a:p>
          <a:p>
            <a:pPr marL="342900" indent="-342900" algn="just" fontAlgn="base">
              <a:buFont typeface="Arial" panose="020B0604020202020204" pitchFamily="34" charset="0"/>
              <a:buChar char="•"/>
            </a:pPr>
            <a:r>
              <a:rPr lang="pl-PL" sz="1800" dirty="0">
                <a:latin typeface="Arial" panose="020B0604020202020204" pitchFamily="34" charset="0"/>
                <a:cs typeface="Arial" panose="020B0604020202020204" pitchFamily="34" charset="0"/>
              </a:rPr>
              <a:t>Ustawa o wspieraniu zrównoważonego rozwoju sektora rybackiego z udziałem Europejskiego Funduszu Morskiego i Rybackiego z 10 lipca 2015 r.</a:t>
            </a:r>
          </a:p>
          <a:p>
            <a:pPr marL="342900" indent="-342900" algn="just" fontAlgn="base">
              <a:buFont typeface="Arial" panose="020B0604020202020204" pitchFamily="34" charset="0"/>
              <a:buChar char="•"/>
            </a:pPr>
            <a:r>
              <a:rPr lang="pl-PL" sz="1800" dirty="0">
                <a:latin typeface="Arial" panose="020B0604020202020204" pitchFamily="34" charset="0"/>
                <a:cs typeface="Arial" panose="020B0604020202020204" pitchFamily="34" charset="0"/>
              </a:rPr>
              <a:t>Ustawa o RLKS Rozwoju Lokalnym z Udziałem Lokalnej Społeczności z 18 stycznia 2017 r. (Zmiana ustawy o RLKS 20.07.2018 r.)</a:t>
            </a:r>
          </a:p>
          <a:p>
            <a:pPr marL="342900" indent="-342900" algn="just" fontAlgn="base">
              <a:buFont typeface="Arial" panose="020B0604020202020204" pitchFamily="34" charset="0"/>
              <a:buChar char="•"/>
            </a:pPr>
            <a:r>
              <a:rPr lang="pl-PL" sz="1800" dirty="0">
                <a:latin typeface="Arial" panose="020B0604020202020204" pitchFamily="34" charset="0"/>
                <a:cs typeface="Arial" panose="020B0604020202020204" pitchFamily="34" charset="0"/>
              </a:rPr>
              <a:t>Rozporządzenie </a:t>
            </a:r>
            <a:r>
              <a:rPr lang="pl-PL" sz="1800" dirty="0" err="1">
                <a:latin typeface="Arial" panose="020B0604020202020204" pitchFamily="34" charset="0"/>
                <a:cs typeface="Arial" panose="020B0604020202020204" pitchFamily="34" charset="0"/>
              </a:rPr>
              <a:t>MGMiŻŚ</a:t>
            </a:r>
            <a:r>
              <a:rPr lang="pl-PL" sz="1800" dirty="0">
                <a:latin typeface="Arial" panose="020B0604020202020204" pitchFamily="34" charset="0"/>
                <a:cs typeface="Arial" panose="020B0604020202020204" pitchFamily="34" charset="0"/>
              </a:rPr>
              <a:t> z 25.01.2017 r. w sprawie warunków i trybu udzielania i rozliczania zaliczek oraz zakresu i terminów składania wniosków o płatność w ramach programu finansowanego z udziałem </a:t>
            </a:r>
            <a:r>
              <a:rPr lang="pl-PL" sz="1800" dirty="0" err="1">
                <a:latin typeface="Arial" panose="020B0604020202020204" pitchFamily="34" charset="0"/>
                <a:cs typeface="Arial" panose="020B0604020202020204" pitchFamily="34" charset="0"/>
              </a:rPr>
              <a:t>EFMiR</a:t>
            </a:r>
            <a:endParaRPr lang="pl-PL" sz="1800" dirty="0">
              <a:latin typeface="Arial" panose="020B0604020202020204" pitchFamily="34" charset="0"/>
              <a:cs typeface="Arial" panose="020B0604020202020204" pitchFamily="34" charset="0"/>
            </a:endParaRPr>
          </a:p>
          <a:p>
            <a:pPr marL="342900" indent="-342900" algn="just" fontAlgn="base">
              <a:buFont typeface="Arial" panose="020B0604020202020204" pitchFamily="34" charset="0"/>
              <a:buChar char="•"/>
            </a:pPr>
            <a:r>
              <a:rPr lang="pl-PL" sz="1800" dirty="0">
                <a:latin typeface="Arial" panose="020B0604020202020204" pitchFamily="34" charset="0"/>
                <a:cs typeface="Arial" panose="020B0604020202020204" pitchFamily="34" charset="0"/>
              </a:rPr>
              <a:t>Rozporządzenie Parlamentu Europejskiego i Rady UE nr 1303213</a:t>
            </a:r>
          </a:p>
          <a:p>
            <a:pPr marL="342900" indent="-342900" algn="just" fontAlgn="base">
              <a:buFont typeface="Arial" panose="020B0604020202020204" pitchFamily="34" charset="0"/>
              <a:buChar char="•"/>
            </a:pPr>
            <a:r>
              <a:rPr lang="pl-PL" sz="1800" dirty="0">
                <a:latin typeface="Arial" panose="020B0604020202020204" pitchFamily="34" charset="0"/>
                <a:cs typeface="Arial" panose="020B0604020202020204" pitchFamily="34" charset="0"/>
              </a:rPr>
              <a:t>Rozporządzenie EFMR nr 508</a:t>
            </a:r>
          </a:p>
          <a:p>
            <a:pPr marL="342900" indent="-342900" algn="l" fontAlgn="base">
              <a:buFont typeface="Arial" panose="020B0604020202020204" pitchFamily="34" charset="0"/>
              <a:buChar char="•"/>
            </a:pPr>
            <a:endParaRPr lang="pl-PL" sz="2300" dirty="0">
              <a:latin typeface="Arial" panose="020B0604020202020204" pitchFamily="34" charset="0"/>
              <a:cs typeface="Arial" panose="020B0604020202020204" pitchFamily="34" charset="0"/>
            </a:endParaRPr>
          </a:p>
          <a:p>
            <a:pPr marL="342900" indent="-342900" algn="l" fontAlgn="base">
              <a:buFont typeface="Arial" panose="020B0604020202020204" pitchFamily="34" charset="0"/>
              <a:buChar char="•"/>
            </a:pPr>
            <a:endParaRPr lang="pl-PL" dirty="0"/>
          </a:p>
          <a:p>
            <a:pPr marL="342900" indent="-342900" algn="l" fontAlgn="base">
              <a:buFont typeface="Arial" panose="020B0604020202020204" pitchFamily="34" charset="0"/>
              <a:buChar char="•"/>
            </a:pPr>
            <a:endParaRPr lang="pl-PL" sz="2000" dirty="0">
              <a:solidFill>
                <a:srgbClr val="000000"/>
              </a:solidFill>
              <a:latin typeface="Arial" panose="020B0604020202020204" pitchFamily="34" charset="0"/>
              <a:cs typeface="Arial" panose="020B0604020202020204" pitchFamily="34" charset="0"/>
            </a:endParaRPr>
          </a:p>
          <a:p>
            <a:pPr marL="342900" indent="-342900" algn="l" fontAlgn="base">
              <a:buFont typeface="Arial" panose="020B0604020202020204" pitchFamily="34" charset="0"/>
              <a:buChar char="•"/>
            </a:pPr>
            <a:endParaRPr lang="pl-PL" sz="2000" dirty="0">
              <a:solidFill>
                <a:srgbClr val="000000"/>
              </a:solidFill>
              <a:latin typeface="Arial" panose="020B0604020202020204" pitchFamily="34" charset="0"/>
              <a:cs typeface="Arial" panose="020B0604020202020204" pitchFamily="34" charset="0"/>
            </a:endParaRPr>
          </a:p>
          <a:p>
            <a:endParaRPr lang="pl-PL" dirty="0"/>
          </a:p>
        </p:txBody>
      </p:sp>
      <p:pic>
        <p:nvPicPr>
          <p:cNvPr id="4" name="Obraz 3">
            <a:extLst>
              <a:ext uri="{FF2B5EF4-FFF2-40B4-BE49-F238E27FC236}">
                <a16:creationId xmlns:a16="http://schemas.microsoft.com/office/drawing/2014/main" xmlns="" id="{177D328E-9C5E-486F-ADE0-B0E34F26C943}"/>
              </a:ext>
            </a:extLst>
          </p:cNvPr>
          <p:cNvPicPr>
            <a:picLocks noChangeAspect="1"/>
          </p:cNvPicPr>
          <p:nvPr/>
        </p:nvPicPr>
        <p:blipFill>
          <a:blip r:embed="rId2"/>
          <a:stretch>
            <a:fillRect/>
          </a:stretch>
        </p:blipFill>
        <p:spPr>
          <a:xfrm>
            <a:off x="0" y="5669279"/>
            <a:ext cx="12192000" cy="1005840"/>
          </a:xfrm>
          <a:prstGeom prst="rect">
            <a:avLst/>
          </a:prstGeom>
        </p:spPr>
      </p:pic>
    </p:spTree>
    <p:extLst>
      <p:ext uri="{BB962C8B-B14F-4D97-AF65-F5344CB8AC3E}">
        <p14:creationId xmlns:p14="http://schemas.microsoft.com/office/powerpoint/2010/main" val="324604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az 7">
            <a:extLst>
              <a:ext uri="{FF2B5EF4-FFF2-40B4-BE49-F238E27FC236}">
                <a16:creationId xmlns:a16="http://schemas.microsoft.com/office/drawing/2014/main" xmlns="" id="{571E2048-5077-4E26-9DD4-7D497EDDE7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
        <p:nvSpPr>
          <p:cNvPr id="5" name="Tytuł 4">
            <a:extLst>
              <a:ext uri="{FF2B5EF4-FFF2-40B4-BE49-F238E27FC236}">
                <a16:creationId xmlns:a16="http://schemas.microsoft.com/office/drawing/2014/main" xmlns="" id="{6B3C78F4-64FC-40AF-9A4D-E4B080A77D61}"/>
              </a:ext>
            </a:extLst>
          </p:cNvPr>
          <p:cNvSpPr>
            <a:spLocks noGrp="1"/>
          </p:cNvSpPr>
          <p:nvPr>
            <p:ph type="ctrTitle"/>
          </p:nvPr>
        </p:nvSpPr>
        <p:spPr>
          <a:xfrm>
            <a:off x="1406554" y="1266738"/>
            <a:ext cx="9144000" cy="3252831"/>
          </a:xfrm>
        </p:spPr>
        <p:txBody>
          <a:bodyPr>
            <a:normAutofit fontScale="90000"/>
          </a:bodyPr>
          <a:lstStyle/>
          <a:p>
            <a:r>
              <a:rPr lang="pl-PL" sz="2800" b="1" dirty="0">
                <a:solidFill>
                  <a:schemeClr val="accent6">
                    <a:lumMod val="75000"/>
                  </a:schemeClr>
                </a:solidFill>
                <a:latin typeface="Arial" panose="020B0604020202020204" pitchFamily="34" charset="0"/>
                <a:cs typeface="Arial" panose="020B0604020202020204" pitchFamily="34" charset="0"/>
              </a:rPr>
              <a:t>INFORMACJE O NABORZE</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Gdzie i kiedy odbywa się nabór?</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Jakie dokumenty złożyć w ramach naboru?</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Kto może być wnioskodawcą?</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 jest poziom pomocy?</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Jakie wskaźniki powinien realizować wnioskodawca?</a:t>
            </a:r>
            <a:br>
              <a:rPr lang="pl-PL" sz="2800" b="1" dirty="0">
                <a:solidFill>
                  <a:schemeClr val="accent6">
                    <a:lumMod val="75000"/>
                  </a:schemeClr>
                </a:solidFill>
                <a:latin typeface="Arial" panose="020B0604020202020204" pitchFamily="34" charset="0"/>
                <a:cs typeface="Arial" panose="020B0604020202020204" pitchFamily="34" charset="0"/>
              </a:rPr>
            </a:br>
            <a:r>
              <a:rPr lang="pl-PL" sz="2800" b="1" dirty="0">
                <a:solidFill>
                  <a:schemeClr val="accent6">
                    <a:lumMod val="75000"/>
                  </a:schemeClr>
                </a:solidFill>
                <a:latin typeface="Arial" panose="020B0604020202020204" pitchFamily="34" charset="0"/>
                <a:cs typeface="Arial" panose="020B0604020202020204" pitchFamily="34" charset="0"/>
              </a:rPr>
              <a:t/>
            </a:r>
            <a:br>
              <a:rPr lang="pl-PL" sz="2800" b="1" dirty="0">
                <a:solidFill>
                  <a:schemeClr val="accent6">
                    <a:lumMod val="75000"/>
                  </a:schemeClr>
                </a:solidFill>
                <a:latin typeface="Arial" panose="020B0604020202020204" pitchFamily="34" charset="0"/>
                <a:cs typeface="Arial" panose="020B0604020202020204" pitchFamily="34" charset="0"/>
              </a:rPr>
            </a:br>
            <a:endParaRPr lang="pl-PL" sz="2800" b="1" dirty="0">
              <a:solidFill>
                <a:schemeClr val="accent6">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1917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581418"/>
            <a:ext cx="10444294" cy="671119"/>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Informacje o naborze – termin i miejsce</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487960" y="1403538"/>
            <a:ext cx="10830187" cy="4287911"/>
          </a:xfrm>
        </p:spPr>
        <p:txBody>
          <a:bodyPr>
            <a:normAutofit/>
          </a:bodyPr>
          <a:lstStyle/>
          <a:p>
            <a:pPr fontAlgn="base">
              <a:lnSpc>
                <a:spcPct val="107000"/>
              </a:lnSpc>
              <a:spcAft>
                <a:spcPts val="1500"/>
              </a:spcAft>
            </a:pPr>
            <a:r>
              <a:rPr lang="pl-PL"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Termin składania wniosków:</a:t>
            </a:r>
            <a:br>
              <a:rPr lang="pl-PL"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pl-PL" sz="1800" b="1" dirty="0">
                <a:solidFill>
                  <a:schemeClr val="accent6">
                    <a:lumMod val="75000"/>
                  </a:schemeClr>
                </a:solidFill>
                <a:effectLst/>
                <a:latin typeface="Arial" panose="020B0604020202020204" pitchFamily="34" charset="0"/>
                <a:ea typeface="Times New Roman" panose="02020603050405020304" pitchFamily="18" charset="0"/>
                <a:cs typeface="Arial" panose="020B0604020202020204" pitchFamily="34" charset="0"/>
              </a:rPr>
              <a:t>23 listopada 2020 roku – 18 grudnia 2020 roku</a:t>
            </a:r>
          </a:p>
          <a:p>
            <a:pPr algn="just" fontAlgn="base">
              <a:lnSpc>
                <a:spcPct val="107000"/>
              </a:lnSpc>
              <a:spcAft>
                <a:spcPts val="1500"/>
              </a:spcAft>
            </a:pPr>
            <a:r>
              <a:rPr lang="pl-PL"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Miejsce i tryb składania wniosków:</a:t>
            </a:r>
            <a:endParaRPr lang="pl-PL" sz="18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fontAlgn="base">
              <a:lnSpc>
                <a:spcPct val="107000"/>
              </a:lnSpc>
              <a:spcBef>
                <a:spcPts val="600"/>
              </a:spcBef>
              <a:spcAft>
                <a:spcPts val="600"/>
              </a:spcAft>
              <a:buFont typeface="Arial" panose="020B0604020202020204" pitchFamily="34" charset="0"/>
              <a:buChar char="•"/>
            </a:pPr>
            <a:r>
              <a:rPr lang="pl-PL" sz="1800" dirty="0">
                <a:solidFill>
                  <a:srgbClr val="000000"/>
                </a:solidFill>
                <a:latin typeface="Arial" panose="020B0604020202020204" pitchFamily="34" charset="0"/>
                <a:cs typeface="Arial" panose="020B0604020202020204" pitchFamily="34" charset="0"/>
              </a:rPr>
              <a:t>Dwa egzemplarze papierowe w teczkach skoroszytach;</a:t>
            </a:r>
          </a:p>
          <a:p>
            <a:pPr marL="285750" indent="-285750" algn="just" fontAlgn="base">
              <a:lnSpc>
                <a:spcPct val="107000"/>
              </a:lnSpc>
              <a:spcBef>
                <a:spcPts val="600"/>
              </a:spcBef>
              <a:spcAft>
                <a:spcPts val="600"/>
              </a:spcAft>
              <a:buFont typeface="Arial" panose="020B0604020202020204" pitchFamily="34" charset="0"/>
              <a:buChar char="•"/>
            </a:pPr>
            <a:r>
              <a:rPr lang="pl-PL" sz="1800" dirty="0">
                <a:solidFill>
                  <a:srgbClr val="000000"/>
                </a:solidFill>
                <a:latin typeface="Arial" panose="020B0604020202020204" pitchFamily="34" charset="0"/>
                <a:cs typeface="Arial" panose="020B0604020202020204" pitchFamily="34" charset="0"/>
              </a:rPr>
              <a:t>Jedna wersja elektroniczna na płycie CD (tylko wniosek i biznes plan);</a:t>
            </a:r>
          </a:p>
          <a:p>
            <a:pPr marL="285750" indent="-285750" algn="just" fontAlgn="base">
              <a:lnSpc>
                <a:spcPct val="107000"/>
              </a:lnSpc>
              <a:spcBef>
                <a:spcPts val="600"/>
              </a:spcBef>
              <a:spcAft>
                <a:spcPts val="600"/>
              </a:spcAft>
              <a:buFont typeface="Arial" panose="020B0604020202020204" pitchFamily="34" charset="0"/>
              <a:buChar char="•"/>
            </a:pPr>
            <a:r>
              <a:rPr lang="pl-PL" sz="1800" dirty="0">
                <a:solidFill>
                  <a:srgbClr val="000000"/>
                </a:solidFill>
                <a:latin typeface="Arial" panose="020B0604020202020204" pitchFamily="34" charset="0"/>
                <a:cs typeface="Arial" panose="020B0604020202020204" pitchFamily="34" charset="0"/>
              </a:rPr>
              <a:t>Osobiście w Biurze SRLGD „Morze i Parsęta”(od poniedziałku do piątku w godz. od 8:00 do 15:00) </a:t>
            </a:r>
            <a:br>
              <a:rPr lang="pl-PL" sz="1800" dirty="0">
                <a:solidFill>
                  <a:srgbClr val="000000"/>
                </a:solidFill>
                <a:latin typeface="Arial" panose="020B0604020202020204" pitchFamily="34" charset="0"/>
                <a:cs typeface="Arial" panose="020B0604020202020204" pitchFamily="34" charset="0"/>
              </a:rPr>
            </a:br>
            <a:r>
              <a:rPr lang="pl-PL" sz="1800" dirty="0">
                <a:solidFill>
                  <a:srgbClr val="000000"/>
                </a:solidFill>
                <a:latin typeface="Arial" panose="020B0604020202020204" pitchFamily="34" charset="0"/>
                <a:cs typeface="Arial" panose="020B0604020202020204" pitchFamily="34" charset="0"/>
              </a:rPr>
              <a:t>lub pocztą odpowiednio wcześniej, aby dokumenty dotarły do biura do dnia 18.12.2020 r.</a:t>
            </a:r>
            <a:br>
              <a:rPr lang="pl-PL" sz="1800" dirty="0">
                <a:solidFill>
                  <a:srgbClr val="000000"/>
                </a:solidFill>
                <a:latin typeface="Arial" panose="020B0604020202020204" pitchFamily="34" charset="0"/>
                <a:cs typeface="Arial" panose="020B0604020202020204" pitchFamily="34" charset="0"/>
              </a:rPr>
            </a:br>
            <a:r>
              <a:rPr lang="pl-PL" sz="1800" dirty="0">
                <a:solidFill>
                  <a:srgbClr val="000000"/>
                </a:solidFill>
                <a:latin typeface="Arial" panose="020B0604020202020204" pitchFamily="34" charset="0"/>
                <a:cs typeface="Arial" panose="020B0604020202020204" pitchFamily="34" charset="0"/>
              </a:rPr>
              <a:t>do godz. 15.00</a:t>
            </a:r>
          </a:p>
          <a:p>
            <a:pPr algn="just" fontAlgn="base">
              <a:lnSpc>
                <a:spcPct val="107000"/>
              </a:lnSpc>
              <a:spcAft>
                <a:spcPts val="1500"/>
              </a:spcAft>
            </a:pPr>
            <a:r>
              <a:rPr lang="pl-PL" sz="1800" b="1" dirty="0">
                <a:solidFill>
                  <a:srgbClr val="000000"/>
                </a:solidFill>
                <a:latin typeface="Arial" panose="020B0604020202020204" pitchFamily="34" charset="0"/>
                <a:cs typeface="Arial" panose="020B0604020202020204" pitchFamily="34" charset="0"/>
              </a:rPr>
              <a:t>Adres do wysyłki: Stowarzyszenie LRGD „Morze i Parsęta”, ul. Szyprów 1, 78-100 Kołobrzeg</a:t>
            </a:r>
          </a:p>
        </p:txBody>
      </p:sp>
      <p:pic>
        <p:nvPicPr>
          <p:cNvPr id="8" name="Obraz 7">
            <a:extLst>
              <a:ext uri="{FF2B5EF4-FFF2-40B4-BE49-F238E27FC236}">
                <a16:creationId xmlns:a16="http://schemas.microsoft.com/office/drawing/2014/main" xmlns="" id="{8533BED9-A93F-4BDB-93F9-0CA289436A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2469269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581418"/>
            <a:ext cx="10444294" cy="671119"/>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Informacje o naborze – wymagane dokumenty</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713063" y="1384183"/>
            <a:ext cx="10620463" cy="4156265"/>
          </a:xfrm>
        </p:spPr>
        <p:txBody>
          <a:bodyPr>
            <a:normAutofit/>
          </a:bodyPr>
          <a:lstStyle/>
          <a:p>
            <a:pPr algn="just">
              <a:lnSpc>
                <a:spcPct val="100000"/>
              </a:lnSpc>
            </a:pPr>
            <a:r>
              <a:rPr lang="pl-PL" sz="1800" b="1" dirty="0">
                <a:latin typeface="Arial" panose="020B0604020202020204" pitchFamily="34" charset="0"/>
                <a:cs typeface="Arial" panose="020B0604020202020204" pitchFamily="34" charset="0"/>
              </a:rPr>
              <a:t>Wymagane dokumenty potwierdzające spełnienie warunków udzielenia wsparcia </a:t>
            </a:r>
            <a:br>
              <a:rPr lang="pl-PL" sz="1800" b="1"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(więcej o poszczególnych dokumentach w dalszej części prezentacji)</a:t>
            </a:r>
            <a:r>
              <a:rPr lang="pl-PL" sz="1800" b="1" dirty="0">
                <a:latin typeface="Arial" panose="020B0604020202020204" pitchFamily="34" charset="0"/>
                <a:cs typeface="Arial" panose="020B0604020202020204" pitchFamily="34" charset="0"/>
              </a:rPr>
              <a:t>: </a:t>
            </a:r>
          </a:p>
          <a:p>
            <a:pPr algn="just">
              <a:lnSpc>
                <a:spcPct val="100000"/>
              </a:lnSpc>
            </a:pPr>
            <a:endParaRPr lang="pl-PL" sz="1800" b="1" dirty="0">
              <a:latin typeface="Arial" panose="020B0604020202020204" pitchFamily="34" charset="0"/>
              <a:cs typeface="Arial" panose="020B0604020202020204" pitchFamily="34" charset="0"/>
            </a:endParaRPr>
          </a:p>
          <a:p>
            <a:pPr marL="285750" indent="-285750" algn="just" fontAlgn="base">
              <a:lnSpc>
                <a:spcPct val="100000"/>
              </a:lnSpc>
              <a:spcBef>
                <a:spcPts val="0"/>
              </a:spcBef>
              <a:spcAft>
                <a:spcPts val="600"/>
              </a:spcAft>
              <a:buFont typeface="Arial" panose="020B0604020202020204" pitchFamily="34" charset="0"/>
              <a:buChar char="•"/>
            </a:pPr>
            <a:r>
              <a:rPr lang="pl-PL" sz="1800" b="1" dirty="0">
                <a:latin typeface="Arial" panose="020B0604020202020204" pitchFamily="34" charset="0"/>
                <a:cs typeface="Arial" panose="020B0604020202020204" pitchFamily="34" charset="0"/>
              </a:rPr>
              <a:t>Wniosek o dofinansowanie </a:t>
            </a:r>
            <a:r>
              <a:rPr lang="pl-PL" sz="1800" dirty="0">
                <a:latin typeface="Arial" panose="020B0604020202020204" pitchFamily="34" charset="0"/>
                <a:cs typeface="Arial" panose="020B0604020202020204" pitchFamily="34" charset="0"/>
              </a:rPr>
              <a:t>zgodny z Priorytetem 4. Zwiększenie zatrudnienia i spójności terytorialnej, zawartym w Programie Operacyjnym „Rybactwo i Morze” </a:t>
            </a:r>
            <a:r>
              <a:rPr lang="pl-PL" sz="1800" b="1" dirty="0">
                <a:latin typeface="Arial" panose="020B0604020202020204" pitchFamily="34" charset="0"/>
                <a:cs typeface="Arial" panose="020B0604020202020204" pitchFamily="34" charset="0"/>
              </a:rPr>
              <a:t>z niezbędnymi załącznikami </a:t>
            </a:r>
            <a:r>
              <a:rPr lang="pl-PL" sz="1800" dirty="0">
                <a:latin typeface="Arial" panose="020B0604020202020204" pitchFamily="34" charset="0"/>
                <a:cs typeface="Arial" panose="020B0604020202020204" pitchFamily="34" charset="0"/>
              </a:rPr>
              <a:t>wyszczególnionymi w sekcji B.VIII. Informacja o załącznikach;</a:t>
            </a:r>
          </a:p>
          <a:p>
            <a:pPr marL="285750" indent="-285750" algn="just" fontAlgn="base">
              <a:lnSpc>
                <a:spcPct val="100000"/>
              </a:lnSpc>
              <a:spcBef>
                <a:spcPts val="0"/>
              </a:spcBef>
              <a:spcAft>
                <a:spcPts val="600"/>
              </a:spcAft>
              <a:buFont typeface="Arial" panose="020B0604020202020204" pitchFamily="34" charset="0"/>
              <a:buChar char="•"/>
            </a:pPr>
            <a:r>
              <a:rPr lang="pl-PL" sz="1800" b="1" dirty="0">
                <a:latin typeface="Arial" panose="020B0604020202020204" pitchFamily="34" charset="0"/>
                <a:cs typeface="Arial" panose="020B0604020202020204" pitchFamily="34" charset="0"/>
              </a:rPr>
              <a:t>Oświadczenie do wniosku o dofinansowanie</a:t>
            </a:r>
            <a:r>
              <a:rPr lang="pl-PL" sz="1800" dirty="0">
                <a:latin typeface="Arial" panose="020B0604020202020204" pitchFamily="34" charset="0"/>
                <a:cs typeface="Arial" panose="020B0604020202020204" pitchFamily="34" charset="0"/>
              </a:rPr>
              <a:t>, dotyczące realizacji zasady równości szans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i niedyskryminacji, w tym dostępności dla osób niepełnosprawnych;</a:t>
            </a:r>
          </a:p>
          <a:p>
            <a:pPr marL="285750" indent="-285750" algn="just" fontAlgn="base">
              <a:lnSpc>
                <a:spcPct val="100000"/>
              </a:lnSpc>
              <a:spcBef>
                <a:spcPts val="0"/>
              </a:spcBef>
              <a:spcAft>
                <a:spcPts val="600"/>
              </a:spcAft>
              <a:buFont typeface="Arial" panose="020B0604020202020204" pitchFamily="34" charset="0"/>
              <a:buChar char="•"/>
            </a:pPr>
            <a:r>
              <a:rPr lang="pl-PL" sz="1800" b="1" dirty="0">
                <a:latin typeface="Arial" panose="020B0604020202020204" pitchFamily="34" charset="0"/>
                <a:cs typeface="Arial" panose="020B0604020202020204" pitchFamily="34" charset="0"/>
              </a:rPr>
              <a:t>Oświadczenie do wniosku o dofinansowanie</a:t>
            </a:r>
            <a:r>
              <a:rPr lang="pl-PL" sz="1800" dirty="0">
                <a:latin typeface="Arial" panose="020B0604020202020204" pitchFamily="34" charset="0"/>
                <a:cs typeface="Arial" panose="020B0604020202020204" pitchFamily="34" charset="0"/>
              </a:rPr>
              <a:t>, dotyczące niezakończenia operacji;</a:t>
            </a:r>
          </a:p>
          <a:p>
            <a:pPr marL="285750" indent="-285750" algn="just" fontAlgn="base">
              <a:lnSpc>
                <a:spcPct val="100000"/>
              </a:lnSpc>
              <a:spcBef>
                <a:spcPts val="0"/>
              </a:spcBef>
              <a:spcAft>
                <a:spcPts val="600"/>
              </a:spcAft>
              <a:buFont typeface="Arial" panose="020B0604020202020204" pitchFamily="34" charset="0"/>
              <a:buChar char="•"/>
            </a:pPr>
            <a:r>
              <a:rPr lang="pl-PL" sz="1800" b="1" dirty="0">
                <a:latin typeface="Arial" panose="020B0604020202020204" pitchFamily="34" charset="0"/>
                <a:cs typeface="Arial" panose="020B0604020202020204" pitchFamily="34" charset="0"/>
              </a:rPr>
              <a:t>Fiszka projektowa;</a:t>
            </a:r>
          </a:p>
          <a:p>
            <a:pPr marL="285750" indent="-285750" algn="just" fontAlgn="base">
              <a:lnSpc>
                <a:spcPct val="100000"/>
              </a:lnSpc>
              <a:spcBef>
                <a:spcPts val="0"/>
              </a:spcBef>
              <a:spcAft>
                <a:spcPts val="600"/>
              </a:spcAft>
              <a:buFont typeface="Arial" panose="020B0604020202020204" pitchFamily="34" charset="0"/>
              <a:buChar char="•"/>
            </a:pPr>
            <a:r>
              <a:rPr lang="pl-PL" sz="1800" b="1" dirty="0">
                <a:latin typeface="Arial" panose="020B0604020202020204" pitchFamily="34" charset="0"/>
                <a:cs typeface="Arial" panose="020B0604020202020204" pitchFamily="34" charset="0"/>
              </a:rPr>
              <a:t>Dokumenty, zaświadczenia, certyfikaty lub inne załączniki </a:t>
            </a:r>
            <a:r>
              <a:rPr lang="pl-PL" sz="1800" dirty="0">
                <a:latin typeface="Arial" panose="020B0604020202020204" pitchFamily="34" charset="0"/>
                <a:cs typeface="Arial" panose="020B0604020202020204" pitchFamily="34" charset="0"/>
              </a:rPr>
              <a:t>potwierdzające zgodność operacji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z celami Lokalnej Strategii Rozwoju SRLGD oraz z lokalnymi kryteriami wyboru operacji .</a:t>
            </a:r>
          </a:p>
        </p:txBody>
      </p:sp>
      <p:pic>
        <p:nvPicPr>
          <p:cNvPr id="8" name="Obraz 7">
            <a:extLst>
              <a:ext uri="{FF2B5EF4-FFF2-40B4-BE49-F238E27FC236}">
                <a16:creationId xmlns:a16="http://schemas.microsoft.com/office/drawing/2014/main" xmlns="" id="{27F7B2D8-93D9-424A-B3EA-ED08FCD4FD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377359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ACB66F8-6FB3-4A6C-ADEE-416C39E77D5E}"/>
              </a:ext>
            </a:extLst>
          </p:cNvPr>
          <p:cNvSpPr>
            <a:spLocks noGrp="1"/>
          </p:cNvSpPr>
          <p:nvPr>
            <p:ph type="ctrTitle"/>
          </p:nvPr>
        </p:nvSpPr>
        <p:spPr>
          <a:xfrm>
            <a:off x="873853" y="302005"/>
            <a:ext cx="10444294" cy="578840"/>
          </a:xfrm>
        </p:spPr>
        <p:txBody>
          <a:bodyPr>
            <a:normAutofit/>
          </a:bodyPr>
          <a:lstStyle/>
          <a:p>
            <a:r>
              <a:rPr lang="pl-PL" sz="2400" b="1" dirty="0">
                <a:solidFill>
                  <a:schemeClr val="accent6">
                    <a:lumMod val="75000"/>
                  </a:schemeClr>
                </a:solidFill>
                <a:latin typeface="Arial" panose="020B0604020202020204" pitchFamily="34" charset="0"/>
                <a:cs typeface="Arial" panose="020B0604020202020204" pitchFamily="34" charset="0"/>
              </a:rPr>
              <a:t>Wnioskodawcy - kto może skorzystać ze wsparcia </a:t>
            </a:r>
          </a:p>
        </p:txBody>
      </p:sp>
      <p:sp>
        <p:nvSpPr>
          <p:cNvPr id="3" name="Podtytuł 2">
            <a:extLst>
              <a:ext uri="{FF2B5EF4-FFF2-40B4-BE49-F238E27FC236}">
                <a16:creationId xmlns:a16="http://schemas.microsoft.com/office/drawing/2014/main" xmlns="" id="{F246FE6B-A04D-4915-AD24-D5EE8C6B1B68}"/>
              </a:ext>
            </a:extLst>
          </p:cNvPr>
          <p:cNvSpPr>
            <a:spLocks noGrp="1"/>
          </p:cNvSpPr>
          <p:nvPr>
            <p:ph type="subTitle" idx="1"/>
          </p:nvPr>
        </p:nvSpPr>
        <p:spPr>
          <a:xfrm>
            <a:off x="503339" y="880845"/>
            <a:ext cx="10830187" cy="4659603"/>
          </a:xfrm>
        </p:spPr>
        <p:txBody>
          <a:bodyPr>
            <a:normAutofit fontScale="62500" lnSpcReduction="20000"/>
          </a:bodyPr>
          <a:lstStyle/>
          <a:p>
            <a:pPr algn="just"/>
            <a:endParaRPr lang="pl-PL" sz="2900" b="1" i="0" dirty="0">
              <a:effectLst/>
              <a:latin typeface="Arial" panose="020B0604020202020204" pitchFamily="34" charset="0"/>
              <a:cs typeface="Arial" panose="020B0604020202020204" pitchFamily="34" charset="0"/>
            </a:endParaRPr>
          </a:p>
          <a:p>
            <a:pPr algn="just"/>
            <a:r>
              <a:rPr lang="pl-PL" sz="2900" b="1" i="0" dirty="0">
                <a:effectLst/>
                <a:latin typeface="Arial" panose="020B0604020202020204" pitchFamily="34" charset="0"/>
                <a:cs typeface="Arial" panose="020B0604020202020204" pitchFamily="34" charset="0"/>
              </a:rPr>
              <a:t>Wnioskodawca</a:t>
            </a:r>
            <a:r>
              <a:rPr lang="pl-PL" sz="2900" b="0" i="0" dirty="0">
                <a:effectLst/>
                <a:latin typeface="Arial" panose="020B0604020202020204" pitchFamily="34" charset="0"/>
                <a:cs typeface="Arial" panose="020B0604020202020204" pitchFamily="34" charset="0"/>
              </a:rPr>
              <a:t> –</a:t>
            </a:r>
            <a:r>
              <a:rPr lang="pl-PL" sz="2900" b="0" i="0" dirty="0">
                <a:solidFill>
                  <a:srgbClr val="444444"/>
                </a:solidFill>
                <a:effectLst/>
                <a:latin typeface="Arial" panose="020B0604020202020204" pitchFamily="34" charset="0"/>
                <a:cs typeface="Arial" panose="020B0604020202020204" pitchFamily="34" charset="0"/>
              </a:rPr>
              <a:t> osoba fizyczna, osoba prawna lub jednostka organizacyjna nieposiadająca osobowości prawnej</a:t>
            </a:r>
            <a:endParaRPr lang="pl-PL" sz="2900" b="1" dirty="0">
              <a:latin typeface="Arial" panose="020B0604020202020204" pitchFamily="34" charset="0"/>
              <a:cs typeface="Arial" panose="020B0604020202020204" pitchFamily="34" charset="0"/>
            </a:endParaRPr>
          </a:p>
          <a:p>
            <a:pPr algn="l"/>
            <a:r>
              <a:rPr lang="pl-PL" sz="2900" b="1" dirty="0">
                <a:latin typeface="Arial" panose="020B0604020202020204" pitchFamily="34" charset="0"/>
                <a:cs typeface="Arial" panose="020B0604020202020204" pitchFamily="34" charset="0"/>
              </a:rPr>
              <a:t>Cel ogólny LSR nr 1 Rozwój obszaru objętego LSR przy wykorzystaniu lokalnych zasobów</a:t>
            </a:r>
          </a:p>
          <a:p>
            <a:pPr algn="l"/>
            <a:r>
              <a:rPr lang="pl-PL" sz="2900" dirty="0">
                <a:latin typeface="Arial" panose="020B0604020202020204" pitchFamily="34" charset="0"/>
                <a:cs typeface="Arial" panose="020B0604020202020204" pitchFamily="34" charset="0"/>
              </a:rPr>
              <a:t>Rybacy oraz przedsiębiorcy prowadzący działalność gospodarczą związaną z sektorem rybackim. Grupą docelową w ramach tego celu ogólnego będą także inne podmioty, których działalność może pozytywnie wpłynąć na kompetencje zawodowe i aktywizację rybaków. Ponadto grupą docelową w ramach tego celu ogólnego jest zdefiniowana wcześniej grupa </a:t>
            </a:r>
            <a:r>
              <a:rPr lang="pl-PL" sz="2900" dirty="0" err="1">
                <a:latin typeface="Arial" panose="020B0604020202020204" pitchFamily="34" charset="0"/>
                <a:cs typeface="Arial" panose="020B0604020202020204" pitchFamily="34" charset="0"/>
              </a:rPr>
              <a:t>defaworyzowana</a:t>
            </a:r>
            <a:r>
              <a:rPr lang="pl-PL" sz="2900" dirty="0">
                <a:latin typeface="Arial" panose="020B0604020202020204" pitchFamily="34" charset="0"/>
                <a:cs typeface="Arial" panose="020B0604020202020204" pitchFamily="34" charset="0"/>
              </a:rPr>
              <a:t>, na którą składają się osoby młode (do 35 roku życia), które pozostają bez pracy, a także osoby w wieku 50+. </a:t>
            </a:r>
          </a:p>
          <a:p>
            <a:pPr algn="l"/>
            <a:r>
              <a:rPr lang="pl-PL" sz="2900" b="1" dirty="0">
                <a:latin typeface="Arial" panose="020B0604020202020204" pitchFamily="34" charset="0"/>
                <a:cs typeface="Arial" panose="020B0604020202020204" pitchFamily="34" charset="0"/>
              </a:rPr>
              <a:t>Cel ogólny LSR nr 2 Utrzymanie i poprawa jakości środowiska naturalnego na obszarze LSR</a:t>
            </a:r>
          </a:p>
          <a:p>
            <a:pPr algn="l"/>
            <a:r>
              <a:rPr lang="pl-PL" sz="2900" dirty="0">
                <a:latin typeface="Arial" panose="020B0604020202020204" pitchFamily="34" charset="0"/>
                <a:cs typeface="Arial" panose="020B0604020202020204" pitchFamily="34" charset="0"/>
              </a:rPr>
              <a:t>Rybacy, osoby władające wodami oraz posiadające tytuł prawny do brzegów rzek, jezior i morza a także sektor publiczny (w tym służby i inspekcje czuwające nad porządkiem). To te podmioty będą mogły realizować operacje polegające na poprawie stanu środowiska naturalnego na obszarze objętym LSR oraz zapobieganiu zanieczyszczeniom wód i brzegów. </a:t>
            </a:r>
          </a:p>
          <a:p>
            <a:pPr algn="l"/>
            <a:r>
              <a:rPr lang="pl-PL" sz="2900" b="1" dirty="0">
                <a:latin typeface="Arial" panose="020B0604020202020204" pitchFamily="34" charset="0"/>
                <a:cs typeface="Arial" panose="020B0604020202020204" pitchFamily="34" charset="0"/>
              </a:rPr>
              <a:t>Cel ogólny LSR nr 3 Poprawa jakości życia mieszkańców na obszarze LSR</a:t>
            </a:r>
          </a:p>
          <a:p>
            <a:pPr algn="l"/>
            <a:r>
              <a:rPr lang="pl-PL" sz="2900" dirty="0">
                <a:latin typeface="Arial" panose="020B0604020202020204" pitchFamily="34" charset="0"/>
                <a:cs typeface="Arial" panose="020B0604020202020204" pitchFamily="34" charset="0"/>
              </a:rPr>
              <a:t>Jednostki samorządu terytorialnego, które będą mogły realizować inwestycje infrastrukturalne związane z zapleczem turystyczno-rekreacyjnym oraz organizacje społeczne i przedsiębiorcy prowadzący działalność kulturalną oraz związaną z upamiętnianiem historii obszaru</a:t>
            </a:r>
            <a:endParaRPr lang="pl-PL" sz="2900" dirty="0">
              <a:solidFill>
                <a:srgbClr val="444444"/>
              </a:solidFill>
              <a:latin typeface="Arial" panose="020B0604020202020204" pitchFamily="34" charset="0"/>
              <a:cs typeface="Arial" panose="020B0604020202020204" pitchFamily="34" charset="0"/>
            </a:endParaRPr>
          </a:p>
        </p:txBody>
      </p:sp>
      <p:pic>
        <p:nvPicPr>
          <p:cNvPr id="8" name="Obraz 7">
            <a:extLst>
              <a:ext uri="{FF2B5EF4-FFF2-40B4-BE49-F238E27FC236}">
                <a16:creationId xmlns:a16="http://schemas.microsoft.com/office/drawing/2014/main" xmlns="" id="{8533BED9-A93F-4BDB-93F9-0CA289436A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09102"/>
            <a:ext cx="12192000" cy="1006078"/>
          </a:xfrm>
          <a:prstGeom prst="rect">
            <a:avLst/>
          </a:prstGeom>
        </p:spPr>
      </p:pic>
    </p:spTree>
    <p:extLst>
      <p:ext uri="{BB962C8B-B14F-4D97-AF65-F5344CB8AC3E}">
        <p14:creationId xmlns:p14="http://schemas.microsoft.com/office/powerpoint/2010/main" val="3663608752"/>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1555</TotalTime>
  <Words>3938</Words>
  <Application>Microsoft Office PowerPoint</Application>
  <PresentationFormat>Panoramiczny</PresentationFormat>
  <Paragraphs>534</Paragraphs>
  <Slides>48</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48</vt:i4>
      </vt:variant>
    </vt:vector>
  </HeadingPairs>
  <TitlesOfParts>
    <vt:vector size="54" baseType="lpstr">
      <vt:lpstr>Arial</vt:lpstr>
      <vt:lpstr>Calibri</vt:lpstr>
      <vt:lpstr>Calibri Light</vt:lpstr>
      <vt:lpstr>Symbol</vt:lpstr>
      <vt:lpstr>Times New Roman</vt:lpstr>
      <vt:lpstr>Motyw pakietu Office</vt:lpstr>
      <vt:lpstr>     VI Nabór wniosków o dofinansowanie na operacje  w ramach Priorytetu 4  „Zwiększenie zatrudnienia i spójności terytorialnej”    Informacje o naborze Zasady ubiegania się o wsparcie</vt:lpstr>
      <vt:lpstr>PODSTAWY PRAWNE  Do jakich dokumentów odnosi się ogłoszony nabór? Gdzie zostały określone kryteria i warunki naboru? </vt:lpstr>
      <vt:lpstr>Podstawy prawne</vt:lpstr>
      <vt:lpstr>Podstawy prawne</vt:lpstr>
      <vt:lpstr>Podstawy prawne i inne źródła informacji dla Wnioskodawców</vt:lpstr>
      <vt:lpstr>INFORMACJE O NABORZE  Gdzie i kiedy odbywa się nabór? Jakie dokumenty złożyć w ramach naboru? Kto może być wnioskodawcą? Jaki jest poziom pomocy? Jakie wskaźniki powinien realizować wnioskodawca?  </vt:lpstr>
      <vt:lpstr>Informacje o naborze – termin i miejsce</vt:lpstr>
      <vt:lpstr>Informacje o naborze – wymagane dokumenty</vt:lpstr>
      <vt:lpstr>Wnioskodawcy - kto może skorzystać ze wsparcia </vt:lpstr>
      <vt:lpstr>Zakres wsparcia</vt:lpstr>
      <vt:lpstr>Cele i wskaźniki ich realizacji </vt:lpstr>
      <vt:lpstr>ZAKRES TEMATYCZNY (CELE) NABORU  I LIMITY ŚRODKÓW  Jakie są cele naboru? Jakie przedsięwzięcia mogą być realizowane w ramach naboru? Jaki jest limit środków na dane przedsięwzięcie? Jaki jest limit środków na jedną operację?</vt:lpstr>
      <vt:lpstr>Zakresy tematyczne naboru i limity dostępnych środków</vt:lpstr>
      <vt:lpstr>Zakresy tematyczne naboru i limity dostępnych środków</vt:lpstr>
      <vt:lpstr>Zakresy tematyczne naboru i limity dostępnych środków</vt:lpstr>
      <vt:lpstr>KOSZTY KWALIFIKOWALNE  I NIEKWALIFIKOWALNE  Jakie koszty może zaplanować wnioskodawca? Czy można zakwalifikować koszty już poniesione? Co to są koszty ogólne? Jakich kosztów nie można zakwalifikować do dotacji?  </vt:lpstr>
      <vt:lpstr>Koszty kwalifikowalne</vt:lpstr>
      <vt:lpstr>Koszty niekwalifikowalne</vt:lpstr>
      <vt:lpstr>ZASADY WYBORU OPERACJI  I LOKALNE KRYTERIA  Na jakiej podstawie oceniany jest wniosek? Jakie kryteria powinna spełniać zaplanowana operacja? Jakie kryteria są punktowane w poszczególnych przedsięwzięciach? Jakie warunki trzeba, a jakie warto spełnić? </vt:lpstr>
      <vt:lpstr>Zasady oceny i wyboru operacji</vt:lpstr>
      <vt:lpstr>Lokalne kryteria wyboru operacji - 1.1.1.</vt:lpstr>
      <vt:lpstr>Lokalne kryteria wyboru operacji – 1.2.2.</vt:lpstr>
      <vt:lpstr>Lokalne kryteria wyboru operacji – 2.1.1.</vt:lpstr>
      <vt:lpstr>Lokalne kryteria wyboru operacji – 2.1.2.</vt:lpstr>
      <vt:lpstr>Lokalne kryteria wyboru operacji – 3.2.1.</vt:lpstr>
      <vt:lpstr>Lokalne kryteria wyboru operacji – 3.2.2.</vt:lpstr>
      <vt:lpstr>WNIOSEK O DOFINANSOWANIE  Jak wypełnić wniosek, na co zwrócić uwagę? Jak opisać planowaną operację? Jak prawidłowo sformułować cele? Jakie warunki musi spełniać planowane zatrudnienie? Jak zaplanować finansowanie operacji? Co to jest pomoc de minimis, jak ją ująć we wniosku? Jak zrobić zestawienie rzeczowo-finansowe? Jakie załączniki dołączyć do wniosku? O czym warto pamiętać? Jakie błędy są najczęściej popełniane we wnioskach?    </vt:lpstr>
      <vt:lpstr>Wniosek o dofinansowanie – zasady wypełniania</vt:lpstr>
      <vt:lpstr>Wniosek o dofinansowanie – opis operacji</vt:lpstr>
      <vt:lpstr>Wniosek o dofinansowanie – cele operacji</vt:lpstr>
      <vt:lpstr>Wniosek o dofinansowanie – informacje dot. zatrudnienia</vt:lpstr>
      <vt:lpstr>Wniosek o dofinansowanie – plan finansowy i zaliczka</vt:lpstr>
      <vt:lpstr>Wniosek o dofinansowanie – pomoc de minimis</vt:lpstr>
      <vt:lpstr>Wniosek o dofinansowanie – zestawienie rzeczowo finansowe i opis zadań</vt:lpstr>
      <vt:lpstr>Wniosek o dofinansowanie – załączniki</vt:lpstr>
      <vt:lpstr>Wniosek o dofinansowanie – ważne informacje</vt:lpstr>
      <vt:lpstr>Często popełniane błędy we wniosku o dofinansowanie</vt:lpstr>
      <vt:lpstr>BIZNESPLAN  Czym jest biznesplan? Dlaczego warto dobrze zaplanować swoje przedsięwzięcie? Co zawiera biznesplan? Jak przeprowadzić analizę SWOT? Na co zwrócić uwagę podczas analizy finansowej? </vt:lpstr>
      <vt:lpstr>Biznesplan – ważne informacje</vt:lpstr>
      <vt:lpstr>Biznesplan – elementy</vt:lpstr>
      <vt:lpstr>Biznesplan – analiza SWOT</vt:lpstr>
      <vt:lpstr>Biznesplan – analiza finansowa operacji</vt:lpstr>
      <vt:lpstr>POZOSTAŁE INFORMACJE  Jaki jest okres trwałości projektu? Co zawiera umowa o dofinansowaniu? Jakie obowiązki spoczywają na beneficjencie? Gdzie uzyskać dodatkowe informacje dotyczące naboru?</vt:lpstr>
      <vt:lpstr>Okres trwałości operacji</vt:lpstr>
      <vt:lpstr>Umowa o dofinansowanie</vt:lpstr>
      <vt:lpstr>Zobowiązania beneficjenta</vt:lpstr>
      <vt:lpstr>Zobowiązania beneficjenta</vt:lpstr>
      <vt:lpstr>Wszelkie dodatkowe informacje:  tel. 517 797 782 , 789 393 153  lub biuro@morzeiparseta.pl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Omówienie zasad ubiegania się o wsparcie w ramach działania:  Realizacja lokalnych strategii rozwoju kierowanych przez społeczność. Program Operacyjny RYBACTWO I MORZE 2014-2020</dc:title>
  <dc:creator>Małgorzata Kuncewicz</dc:creator>
  <cp:lastModifiedBy>Laptop</cp:lastModifiedBy>
  <cp:revision>79</cp:revision>
  <cp:lastPrinted>2020-11-27T11:40:51Z</cp:lastPrinted>
  <dcterms:created xsi:type="dcterms:W3CDTF">2020-10-25T22:26:36Z</dcterms:created>
  <dcterms:modified xsi:type="dcterms:W3CDTF">2020-11-27T11:42:30Z</dcterms:modified>
</cp:coreProperties>
</file>